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7"/>
  </p:notesMasterIdLst>
  <p:sldIdLst>
    <p:sldId id="421" r:id="rId2"/>
    <p:sldId id="256" r:id="rId3"/>
    <p:sldId id="420" r:id="rId4"/>
    <p:sldId id="418" r:id="rId5"/>
    <p:sldId id="419" r:id="rId6"/>
    <p:sldId id="406" r:id="rId7"/>
    <p:sldId id="407" r:id="rId8"/>
    <p:sldId id="409" r:id="rId9"/>
    <p:sldId id="412" r:id="rId10"/>
    <p:sldId id="413" r:id="rId11"/>
    <p:sldId id="414" r:id="rId12"/>
    <p:sldId id="415" r:id="rId13"/>
    <p:sldId id="416" r:id="rId14"/>
    <p:sldId id="417" r:id="rId15"/>
    <p:sldId id="402" r:id="rId16"/>
    <p:sldId id="403" r:id="rId17"/>
    <p:sldId id="351" r:id="rId18"/>
    <p:sldId id="329" r:id="rId19"/>
    <p:sldId id="404" r:id="rId20"/>
    <p:sldId id="405" r:id="rId21"/>
    <p:sldId id="330" r:id="rId22"/>
    <p:sldId id="322" r:id="rId23"/>
    <p:sldId id="321" r:id="rId24"/>
    <p:sldId id="326" r:id="rId25"/>
    <p:sldId id="319" r:id="rId26"/>
    <p:sldId id="338" r:id="rId27"/>
    <p:sldId id="339" r:id="rId28"/>
    <p:sldId id="309" r:id="rId29"/>
    <p:sldId id="324" r:id="rId30"/>
    <p:sldId id="310" r:id="rId31"/>
    <p:sldId id="317" r:id="rId32"/>
    <p:sldId id="285" r:id="rId33"/>
    <p:sldId id="290" r:id="rId34"/>
    <p:sldId id="286" r:id="rId35"/>
    <p:sldId id="287" r:id="rId36"/>
    <p:sldId id="288" r:id="rId37"/>
    <p:sldId id="289" r:id="rId38"/>
    <p:sldId id="292" r:id="rId39"/>
    <p:sldId id="293" r:id="rId40"/>
    <p:sldId id="294" r:id="rId41"/>
    <p:sldId id="323" r:id="rId42"/>
    <p:sldId id="350" r:id="rId43"/>
    <p:sldId id="325" r:id="rId44"/>
    <p:sldId id="295" r:id="rId45"/>
    <p:sldId id="342" r:id="rId46"/>
    <p:sldId id="343" r:id="rId47"/>
    <p:sldId id="344" r:id="rId48"/>
    <p:sldId id="345" r:id="rId49"/>
    <p:sldId id="296" r:id="rId50"/>
    <p:sldId id="346" r:id="rId51"/>
    <p:sldId id="297" r:id="rId52"/>
    <p:sldId id="299" r:id="rId53"/>
    <p:sldId id="298" r:id="rId54"/>
    <p:sldId id="300" r:id="rId55"/>
    <p:sldId id="301" r:id="rId56"/>
    <p:sldId id="271" r:id="rId57"/>
    <p:sldId id="273" r:id="rId58"/>
    <p:sldId id="348" r:id="rId59"/>
    <p:sldId id="274" r:id="rId60"/>
    <p:sldId id="276" r:id="rId61"/>
    <p:sldId id="311" r:id="rId62"/>
    <p:sldId id="314" r:id="rId63"/>
    <p:sldId id="315" r:id="rId64"/>
    <p:sldId id="336" r:id="rId65"/>
    <p:sldId id="341" r:id="rId6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8912B4-38A6-433F-99D2-6F8737DFAEEB}" type="datetimeFigureOut">
              <a:rPr kumimoji="1" lang="ja-JP" altLang="en-US" smtClean="0"/>
              <a:pPr/>
              <a:t>2015/2/26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D6E52-EC30-42D0-BB36-23506F593E02}" type="slidenum">
              <a:rPr kumimoji="1" lang="ja-JP" altLang="en-US" smtClean="0"/>
              <a:pPr/>
              <a:t>&lt;#&gt;</a:t>
            </a:fld>
            <a:endParaRPr kumimoji="1" lang="ja-JP" altLang="en-US"/>
          </a:p>
        </p:txBody>
      </p:sp>
    </p:spTree>
    <p:extLst>
      <p:ext uri="{BB962C8B-B14F-4D97-AF65-F5344CB8AC3E}">
        <p14:creationId xmlns="" xmlns:p14="http://schemas.microsoft.com/office/powerpoint/2010/main" val="23705035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 xmlns:p14="http://schemas.microsoft.com/office/powerpoint/2010/main"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10</a:t>
            </a:fld>
            <a:endParaRPr kumimoji="1" lang="ja-JP" altLang="en-US"/>
          </a:p>
        </p:txBody>
      </p:sp>
    </p:spTree>
    <p:extLst>
      <p:ext uri="{BB962C8B-B14F-4D97-AF65-F5344CB8AC3E}">
        <p14:creationId xmlns="" xmlns:p14="http://schemas.microsoft.com/office/powerpoint/2010/main" val="614307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11</a:t>
            </a:fld>
            <a:endParaRPr kumimoji="1" lang="ja-JP" altLang="en-US"/>
          </a:p>
        </p:txBody>
      </p:sp>
    </p:spTree>
    <p:extLst>
      <p:ext uri="{BB962C8B-B14F-4D97-AF65-F5344CB8AC3E}">
        <p14:creationId xmlns="" xmlns:p14="http://schemas.microsoft.com/office/powerpoint/2010/main" val="264113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12</a:t>
            </a:fld>
            <a:endParaRPr kumimoji="1" lang="ja-JP" altLang="en-US"/>
          </a:p>
        </p:txBody>
      </p:sp>
    </p:spTree>
    <p:extLst>
      <p:ext uri="{BB962C8B-B14F-4D97-AF65-F5344CB8AC3E}">
        <p14:creationId xmlns="" xmlns:p14="http://schemas.microsoft.com/office/powerpoint/2010/main" val="2185724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13</a:t>
            </a:fld>
            <a:endParaRPr kumimoji="1" lang="ja-JP" altLang="en-US"/>
          </a:p>
        </p:txBody>
      </p:sp>
    </p:spTree>
    <p:extLst>
      <p:ext uri="{BB962C8B-B14F-4D97-AF65-F5344CB8AC3E}">
        <p14:creationId xmlns="" xmlns:p14="http://schemas.microsoft.com/office/powerpoint/2010/main" val="161618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15</a:t>
            </a:fld>
            <a:endParaRPr kumimoji="1" lang="ja-JP" altLang="en-US"/>
          </a:p>
        </p:txBody>
      </p:sp>
    </p:spTree>
    <p:extLst>
      <p:ext uri="{BB962C8B-B14F-4D97-AF65-F5344CB8AC3E}">
        <p14:creationId xmlns="" xmlns:p14="http://schemas.microsoft.com/office/powerpoint/2010/main" val="145416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16</a:t>
            </a:fld>
            <a:endParaRPr kumimoji="1" lang="ja-JP" altLang="en-US"/>
          </a:p>
        </p:txBody>
      </p:sp>
    </p:spTree>
    <p:extLst>
      <p:ext uri="{BB962C8B-B14F-4D97-AF65-F5344CB8AC3E}">
        <p14:creationId xmlns="" xmlns:p14="http://schemas.microsoft.com/office/powerpoint/2010/main" val="851300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18</a:t>
            </a:fld>
            <a:endParaRPr kumimoji="1" lang="ja-JP" altLang="en-US"/>
          </a:p>
        </p:txBody>
      </p:sp>
    </p:spTree>
    <p:extLst>
      <p:ext uri="{BB962C8B-B14F-4D97-AF65-F5344CB8AC3E}">
        <p14:creationId xmlns="" xmlns:p14="http://schemas.microsoft.com/office/powerpoint/2010/main" val="2972032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19</a:t>
            </a:fld>
            <a:endParaRPr kumimoji="1" lang="ja-JP" altLang="en-US"/>
          </a:p>
        </p:txBody>
      </p:sp>
    </p:spTree>
    <p:extLst>
      <p:ext uri="{BB962C8B-B14F-4D97-AF65-F5344CB8AC3E}">
        <p14:creationId xmlns="" xmlns:p14="http://schemas.microsoft.com/office/powerpoint/2010/main" val="1311781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2</a:t>
            </a:fld>
            <a:endParaRPr kumimoji="1" lang="ja-JP" altLang="en-US"/>
          </a:p>
        </p:txBody>
      </p:sp>
    </p:spTree>
    <p:extLst>
      <p:ext uri="{BB962C8B-B14F-4D97-AF65-F5344CB8AC3E}">
        <p14:creationId xmlns="" xmlns:p14="http://schemas.microsoft.com/office/powerpoint/2010/main" val="68067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20</a:t>
            </a:fld>
            <a:endParaRPr kumimoji="1" lang="ja-JP" altLang="en-US"/>
          </a:p>
        </p:txBody>
      </p:sp>
    </p:spTree>
    <p:extLst>
      <p:ext uri="{BB962C8B-B14F-4D97-AF65-F5344CB8AC3E}">
        <p14:creationId xmlns="" xmlns:p14="http://schemas.microsoft.com/office/powerpoint/2010/main" val="4268243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21</a:t>
            </a:fld>
            <a:endParaRPr kumimoji="1" lang="ja-JP" altLang="en-US"/>
          </a:p>
        </p:txBody>
      </p:sp>
    </p:spTree>
    <p:extLst>
      <p:ext uri="{BB962C8B-B14F-4D97-AF65-F5344CB8AC3E}">
        <p14:creationId xmlns="" xmlns:p14="http://schemas.microsoft.com/office/powerpoint/2010/main" val="3599732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22</a:t>
            </a:fld>
            <a:endParaRPr kumimoji="1" lang="ja-JP" altLang="en-US"/>
          </a:p>
        </p:txBody>
      </p:sp>
    </p:spTree>
    <p:extLst>
      <p:ext uri="{BB962C8B-B14F-4D97-AF65-F5344CB8AC3E}">
        <p14:creationId xmlns="" xmlns:p14="http://schemas.microsoft.com/office/powerpoint/2010/main" val="1130441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23</a:t>
            </a:fld>
            <a:endParaRPr kumimoji="1" lang="ja-JP" altLang="en-US"/>
          </a:p>
        </p:txBody>
      </p:sp>
    </p:spTree>
    <p:extLst>
      <p:ext uri="{BB962C8B-B14F-4D97-AF65-F5344CB8AC3E}">
        <p14:creationId xmlns="" xmlns:p14="http://schemas.microsoft.com/office/powerpoint/2010/main" val="1963456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24</a:t>
            </a:fld>
            <a:endParaRPr kumimoji="1" lang="ja-JP" altLang="en-US"/>
          </a:p>
        </p:txBody>
      </p:sp>
    </p:spTree>
    <p:extLst>
      <p:ext uri="{BB962C8B-B14F-4D97-AF65-F5344CB8AC3E}">
        <p14:creationId xmlns="" xmlns:p14="http://schemas.microsoft.com/office/powerpoint/2010/main" val="3932388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BDB17EA-88D3-4F06-8C48-3E5478F126F8}" type="slidenum">
              <a:rPr kumimoji="1" lang="ja-JP" altLang="en-US" smtClean="0"/>
              <a:pPr/>
              <a:t>25</a:t>
            </a:fld>
            <a:endParaRPr kumimoji="1" lang="ja-JP" altLang="en-US"/>
          </a:p>
        </p:txBody>
      </p:sp>
    </p:spTree>
    <p:extLst>
      <p:ext uri="{BB962C8B-B14F-4D97-AF65-F5344CB8AC3E}">
        <p14:creationId xmlns="" xmlns:p14="http://schemas.microsoft.com/office/powerpoint/2010/main" val="2176127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26</a:t>
            </a:fld>
            <a:endParaRPr kumimoji="1" lang="ja-JP" altLang="en-US"/>
          </a:p>
        </p:txBody>
      </p:sp>
    </p:spTree>
    <p:extLst>
      <p:ext uri="{BB962C8B-B14F-4D97-AF65-F5344CB8AC3E}">
        <p14:creationId xmlns="" xmlns:p14="http://schemas.microsoft.com/office/powerpoint/2010/main" val="1762458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BDB17EA-88D3-4F06-8C48-3E5478F126F8}" type="slidenum">
              <a:rPr kumimoji="1" lang="ja-JP" altLang="en-US" smtClean="0"/>
              <a:pPr/>
              <a:t>27</a:t>
            </a:fld>
            <a:endParaRPr kumimoji="1" lang="ja-JP" altLang="en-US"/>
          </a:p>
        </p:txBody>
      </p:sp>
    </p:spTree>
    <p:extLst>
      <p:ext uri="{BB962C8B-B14F-4D97-AF65-F5344CB8AC3E}">
        <p14:creationId xmlns="" xmlns:p14="http://schemas.microsoft.com/office/powerpoint/2010/main" val="2883657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BDB17EA-88D3-4F06-8C48-3E5478F126F8}" type="slidenum">
              <a:rPr kumimoji="1" lang="ja-JP" altLang="en-US" smtClean="0"/>
              <a:pPr/>
              <a:t>28</a:t>
            </a:fld>
            <a:endParaRPr kumimoji="1" lang="ja-JP" altLang="en-US"/>
          </a:p>
        </p:txBody>
      </p:sp>
    </p:spTree>
    <p:extLst>
      <p:ext uri="{BB962C8B-B14F-4D97-AF65-F5344CB8AC3E}">
        <p14:creationId xmlns="" xmlns:p14="http://schemas.microsoft.com/office/powerpoint/2010/main" val="954038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29</a:t>
            </a:fld>
            <a:endParaRPr kumimoji="1" lang="ja-JP" altLang="en-US"/>
          </a:p>
        </p:txBody>
      </p:sp>
    </p:spTree>
    <p:extLst>
      <p:ext uri="{BB962C8B-B14F-4D97-AF65-F5344CB8AC3E}">
        <p14:creationId xmlns="" xmlns:p14="http://schemas.microsoft.com/office/powerpoint/2010/main" val="45936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3</a:t>
            </a:fld>
            <a:endParaRPr kumimoji="1" lang="ja-JP" altLang="en-US"/>
          </a:p>
        </p:txBody>
      </p:sp>
    </p:spTree>
    <p:extLst>
      <p:ext uri="{BB962C8B-B14F-4D97-AF65-F5344CB8AC3E}">
        <p14:creationId xmlns:p14="http://schemas.microsoft.com/office/powerpoint/2010/main" xmlns="" val="3583023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BDB17EA-88D3-4F06-8C48-3E5478F126F8}" type="slidenum">
              <a:rPr kumimoji="1" lang="ja-JP" altLang="en-US" smtClean="0"/>
              <a:pPr/>
              <a:t>30</a:t>
            </a:fld>
            <a:endParaRPr kumimoji="1" lang="ja-JP" altLang="en-US"/>
          </a:p>
        </p:txBody>
      </p:sp>
    </p:spTree>
    <p:extLst>
      <p:ext uri="{BB962C8B-B14F-4D97-AF65-F5344CB8AC3E}">
        <p14:creationId xmlns="" xmlns:p14="http://schemas.microsoft.com/office/powerpoint/2010/main" val="2004407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31</a:t>
            </a:fld>
            <a:endParaRPr kumimoji="1" lang="ja-JP" altLang="en-US"/>
          </a:p>
        </p:txBody>
      </p:sp>
    </p:spTree>
    <p:extLst>
      <p:ext uri="{BB962C8B-B14F-4D97-AF65-F5344CB8AC3E}">
        <p14:creationId xmlns="" xmlns:p14="http://schemas.microsoft.com/office/powerpoint/2010/main" val="1365606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32</a:t>
            </a:fld>
            <a:endParaRPr kumimoji="1" lang="ja-JP" altLang="en-US"/>
          </a:p>
        </p:txBody>
      </p:sp>
    </p:spTree>
    <p:extLst>
      <p:ext uri="{BB962C8B-B14F-4D97-AF65-F5344CB8AC3E}">
        <p14:creationId xmlns="" xmlns:p14="http://schemas.microsoft.com/office/powerpoint/2010/main" val="2986279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33</a:t>
            </a:fld>
            <a:endParaRPr kumimoji="1" lang="ja-JP" altLang="en-US"/>
          </a:p>
        </p:txBody>
      </p:sp>
    </p:spTree>
    <p:extLst>
      <p:ext uri="{BB962C8B-B14F-4D97-AF65-F5344CB8AC3E}">
        <p14:creationId xmlns="" xmlns:p14="http://schemas.microsoft.com/office/powerpoint/2010/main" val="1589170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34</a:t>
            </a:fld>
            <a:endParaRPr kumimoji="1" lang="ja-JP" altLang="en-US"/>
          </a:p>
        </p:txBody>
      </p:sp>
    </p:spTree>
    <p:extLst>
      <p:ext uri="{BB962C8B-B14F-4D97-AF65-F5344CB8AC3E}">
        <p14:creationId xmlns="" xmlns:p14="http://schemas.microsoft.com/office/powerpoint/2010/main" val="3078442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35</a:t>
            </a:fld>
            <a:endParaRPr kumimoji="1" lang="ja-JP" altLang="en-US"/>
          </a:p>
        </p:txBody>
      </p:sp>
    </p:spTree>
    <p:extLst>
      <p:ext uri="{BB962C8B-B14F-4D97-AF65-F5344CB8AC3E}">
        <p14:creationId xmlns="" xmlns:p14="http://schemas.microsoft.com/office/powerpoint/2010/main" val="1733113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36</a:t>
            </a:fld>
            <a:endParaRPr kumimoji="1" lang="ja-JP" altLang="en-US"/>
          </a:p>
        </p:txBody>
      </p:sp>
    </p:spTree>
    <p:extLst>
      <p:ext uri="{BB962C8B-B14F-4D97-AF65-F5344CB8AC3E}">
        <p14:creationId xmlns="" xmlns:p14="http://schemas.microsoft.com/office/powerpoint/2010/main" val="988533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37</a:t>
            </a:fld>
            <a:endParaRPr kumimoji="1" lang="ja-JP" altLang="en-US"/>
          </a:p>
        </p:txBody>
      </p:sp>
    </p:spTree>
    <p:extLst>
      <p:ext uri="{BB962C8B-B14F-4D97-AF65-F5344CB8AC3E}">
        <p14:creationId xmlns="" xmlns:p14="http://schemas.microsoft.com/office/powerpoint/2010/main" val="3330949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38</a:t>
            </a:fld>
            <a:endParaRPr kumimoji="1" lang="ja-JP" altLang="en-US"/>
          </a:p>
        </p:txBody>
      </p:sp>
    </p:spTree>
    <p:extLst>
      <p:ext uri="{BB962C8B-B14F-4D97-AF65-F5344CB8AC3E}">
        <p14:creationId xmlns="" xmlns:p14="http://schemas.microsoft.com/office/powerpoint/2010/main" val="3436246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39</a:t>
            </a:fld>
            <a:endParaRPr kumimoji="1" lang="ja-JP" altLang="en-US"/>
          </a:p>
        </p:txBody>
      </p:sp>
    </p:spTree>
    <p:extLst>
      <p:ext uri="{BB962C8B-B14F-4D97-AF65-F5344CB8AC3E}">
        <p14:creationId xmlns="" xmlns:p14="http://schemas.microsoft.com/office/powerpoint/2010/main" val="201450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4</a:t>
            </a:fld>
            <a:endParaRPr kumimoji="1" lang="ja-JP" altLang="en-US"/>
          </a:p>
        </p:txBody>
      </p:sp>
    </p:spTree>
    <p:extLst>
      <p:ext uri="{BB962C8B-B14F-4D97-AF65-F5344CB8AC3E}">
        <p14:creationId xmlns="" xmlns:p14="http://schemas.microsoft.com/office/powerpoint/2010/main" val="3015355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40</a:t>
            </a:fld>
            <a:endParaRPr kumimoji="1" lang="ja-JP" altLang="en-US"/>
          </a:p>
        </p:txBody>
      </p:sp>
    </p:spTree>
    <p:extLst>
      <p:ext uri="{BB962C8B-B14F-4D97-AF65-F5344CB8AC3E}">
        <p14:creationId xmlns="" xmlns:p14="http://schemas.microsoft.com/office/powerpoint/2010/main" val="2421357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41</a:t>
            </a:fld>
            <a:endParaRPr kumimoji="1" lang="ja-JP" altLang="en-US"/>
          </a:p>
        </p:txBody>
      </p:sp>
    </p:spTree>
    <p:extLst>
      <p:ext uri="{BB962C8B-B14F-4D97-AF65-F5344CB8AC3E}">
        <p14:creationId xmlns="" xmlns:p14="http://schemas.microsoft.com/office/powerpoint/2010/main" val="24089384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908ED91-6C90-4C37-A6FB-41162C51F120}" type="slidenum">
              <a:rPr kumimoji="1" lang="ja-JP" altLang="en-US" smtClean="0"/>
              <a:pPr/>
              <a:t>42</a:t>
            </a:fld>
            <a:endParaRPr kumimoji="1" lang="ja-JP" altLang="en-US"/>
          </a:p>
        </p:txBody>
      </p:sp>
    </p:spTree>
    <p:extLst>
      <p:ext uri="{BB962C8B-B14F-4D97-AF65-F5344CB8AC3E}">
        <p14:creationId xmlns="" xmlns:p14="http://schemas.microsoft.com/office/powerpoint/2010/main" val="1833691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43</a:t>
            </a:fld>
            <a:endParaRPr kumimoji="1" lang="ja-JP" altLang="en-US"/>
          </a:p>
        </p:txBody>
      </p:sp>
    </p:spTree>
    <p:extLst>
      <p:ext uri="{BB962C8B-B14F-4D97-AF65-F5344CB8AC3E}">
        <p14:creationId xmlns="" xmlns:p14="http://schemas.microsoft.com/office/powerpoint/2010/main" val="8660395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44</a:t>
            </a:fld>
            <a:endParaRPr kumimoji="1" lang="ja-JP" altLang="en-US"/>
          </a:p>
        </p:txBody>
      </p:sp>
    </p:spTree>
    <p:extLst>
      <p:ext uri="{BB962C8B-B14F-4D97-AF65-F5344CB8AC3E}">
        <p14:creationId xmlns="" xmlns:p14="http://schemas.microsoft.com/office/powerpoint/2010/main" val="3014892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45</a:t>
            </a:fld>
            <a:endParaRPr kumimoji="1" lang="ja-JP" altLang="en-US"/>
          </a:p>
        </p:txBody>
      </p:sp>
    </p:spTree>
    <p:extLst>
      <p:ext uri="{BB962C8B-B14F-4D97-AF65-F5344CB8AC3E}">
        <p14:creationId xmlns="" xmlns:p14="http://schemas.microsoft.com/office/powerpoint/2010/main" val="1766089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1659EA5-A783-49DF-92D7-77A1C476636E}" type="slidenum">
              <a:rPr kumimoji="1" lang="ja-JP" altLang="en-US" smtClean="0"/>
              <a:pPr/>
              <a:t>46</a:t>
            </a:fld>
            <a:endParaRPr kumimoji="1" lang="ja-JP" altLang="en-US"/>
          </a:p>
        </p:txBody>
      </p:sp>
    </p:spTree>
    <p:extLst>
      <p:ext uri="{BB962C8B-B14F-4D97-AF65-F5344CB8AC3E}">
        <p14:creationId xmlns="" xmlns:p14="http://schemas.microsoft.com/office/powerpoint/2010/main" val="2756719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1659EA5-A783-49DF-92D7-77A1C476636E}" type="slidenum">
              <a:rPr kumimoji="1" lang="ja-JP" altLang="en-US" smtClean="0"/>
              <a:pPr/>
              <a:t>47</a:t>
            </a:fld>
            <a:endParaRPr kumimoji="1" lang="ja-JP" altLang="en-US"/>
          </a:p>
        </p:txBody>
      </p:sp>
    </p:spTree>
    <p:extLst>
      <p:ext uri="{BB962C8B-B14F-4D97-AF65-F5344CB8AC3E}">
        <p14:creationId xmlns="" xmlns:p14="http://schemas.microsoft.com/office/powerpoint/2010/main" val="13894749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1659EA5-A783-49DF-92D7-77A1C476636E}" type="slidenum">
              <a:rPr kumimoji="1" lang="ja-JP" altLang="en-US" smtClean="0"/>
              <a:pPr/>
              <a:t>48</a:t>
            </a:fld>
            <a:endParaRPr kumimoji="1" lang="ja-JP" altLang="en-US"/>
          </a:p>
        </p:txBody>
      </p:sp>
    </p:spTree>
    <p:extLst>
      <p:ext uri="{BB962C8B-B14F-4D97-AF65-F5344CB8AC3E}">
        <p14:creationId xmlns="" xmlns:p14="http://schemas.microsoft.com/office/powerpoint/2010/main" val="101353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49</a:t>
            </a:fld>
            <a:endParaRPr kumimoji="1" lang="ja-JP" altLang="en-US"/>
          </a:p>
        </p:txBody>
      </p:sp>
    </p:spTree>
    <p:extLst>
      <p:ext uri="{BB962C8B-B14F-4D97-AF65-F5344CB8AC3E}">
        <p14:creationId xmlns="" xmlns:p14="http://schemas.microsoft.com/office/powerpoint/2010/main" val="266792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5</a:t>
            </a:fld>
            <a:endParaRPr kumimoji="1" lang="ja-JP" altLang="en-US"/>
          </a:p>
        </p:txBody>
      </p:sp>
    </p:spTree>
    <p:extLst>
      <p:ext uri="{BB962C8B-B14F-4D97-AF65-F5344CB8AC3E}">
        <p14:creationId xmlns="" xmlns:p14="http://schemas.microsoft.com/office/powerpoint/2010/main" val="11092738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51</a:t>
            </a:fld>
            <a:endParaRPr kumimoji="1" lang="ja-JP" altLang="en-US"/>
          </a:p>
        </p:txBody>
      </p:sp>
    </p:spTree>
    <p:extLst>
      <p:ext uri="{BB962C8B-B14F-4D97-AF65-F5344CB8AC3E}">
        <p14:creationId xmlns="" xmlns:p14="http://schemas.microsoft.com/office/powerpoint/2010/main" val="2646127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52</a:t>
            </a:fld>
            <a:endParaRPr kumimoji="1" lang="ja-JP" altLang="en-US"/>
          </a:p>
        </p:txBody>
      </p:sp>
    </p:spTree>
    <p:extLst>
      <p:ext uri="{BB962C8B-B14F-4D97-AF65-F5344CB8AC3E}">
        <p14:creationId xmlns="" xmlns:p14="http://schemas.microsoft.com/office/powerpoint/2010/main" val="14003783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53</a:t>
            </a:fld>
            <a:endParaRPr kumimoji="1" lang="ja-JP" altLang="en-US"/>
          </a:p>
        </p:txBody>
      </p:sp>
    </p:spTree>
    <p:extLst>
      <p:ext uri="{BB962C8B-B14F-4D97-AF65-F5344CB8AC3E}">
        <p14:creationId xmlns="" xmlns:p14="http://schemas.microsoft.com/office/powerpoint/2010/main" val="21599446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54</a:t>
            </a:fld>
            <a:endParaRPr kumimoji="1" lang="ja-JP" altLang="en-US"/>
          </a:p>
        </p:txBody>
      </p:sp>
    </p:spTree>
    <p:extLst>
      <p:ext uri="{BB962C8B-B14F-4D97-AF65-F5344CB8AC3E}">
        <p14:creationId xmlns="" xmlns:p14="http://schemas.microsoft.com/office/powerpoint/2010/main" val="6344805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55</a:t>
            </a:fld>
            <a:endParaRPr kumimoji="1" lang="ja-JP" altLang="en-US"/>
          </a:p>
        </p:txBody>
      </p:sp>
    </p:spTree>
    <p:extLst>
      <p:ext uri="{BB962C8B-B14F-4D97-AF65-F5344CB8AC3E}">
        <p14:creationId xmlns="" xmlns:p14="http://schemas.microsoft.com/office/powerpoint/2010/main" val="29672321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56</a:t>
            </a:fld>
            <a:endParaRPr kumimoji="1" lang="ja-JP" altLang="en-US"/>
          </a:p>
        </p:txBody>
      </p:sp>
    </p:spTree>
    <p:extLst>
      <p:ext uri="{BB962C8B-B14F-4D97-AF65-F5344CB8AC3E}">
        <p14:creationId xmlns="" xmlns:p14="http://schemas.microsoft.com/office/powerpoint/2010/main" val="39609426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57</a:t>
            </a:fld>
            <a:endParaRPr kumimoji="1" lang="ja-JP" altLang="en-US"/>
          </a:p>
        </p:txBody>
      </p:sp>
    </p:spTree>
    <p:extLst>
      <p:ext uri="{BB962C8B-B14F-4D97-AF65-F5344CB8AC3E}">
        <p14:creationId xmlns="" xmlns:p14="http://schemas.microsoft.com/office/powerpoint/2010/main" val="24050516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58</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59</a:t>
            </a:fld>
            <a:endParaRPr kumimoji="1" lang="ja-JP" altLang="en-US"/>
          </a:p>
        </p:txBody>
      </p:sp>
    </p:spTree>
    <p:extLst>
      <p:ext uri="{BB962C8B-B14F-4D97-AF65-F5344CB8AC3E}">
        <p14:creationId xmlns="" xmlns:p14="http://schemas.microsoft.com/office/powerpoint/2010/main" val="344332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60</a:t>
            </a:fld>
            <a:endParaRPr kumimoji="1" lang="ja-JP" altLang="en-US"/>
          </a:p>
        </p:txBody>
      </p:sp>
    </p:spTree>
    <p:extLst>
      <p:ext uri="{BB962C8B-B14F-4D97-AF65-F5344CB8AC3E}">
        <p14:creationId xmlns="" xmlns:p14="http://schemas.microsoft.com/office/powerpoint/2010/main" val="947641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61</a:t>
            </a:fld>
            <a:endParaRPr kumimoji="1" lang="ja-JP" altLang="en-US"/>
          </a:p>
        </p:txBody>
      </p:sp>
    </p:spTree>
    <p:extLst>
      <p:ext uri="{BB962C8B-B14F-4D97-AF65-F5344CB8AC3E}">
        <p14:creationId xmlns="" xmlns:p14="http://schemas.microsoft.com/office/powerpoint/2010/main" val="23920514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62</a:t>
            </a:fld>
            <a:endParaRPr kumimoji="1" lang="ja-JP" altLang="en-US"/>
          </a:p>
        </p:txBody>
      </p:sp>
    </p:spTree>
    <p:extLst>
      <p:ext uri="{BB962C8B-B14F-4D97-AF65-F5344CB8AC3E}">
        <p14:creationId xmlns="" xmlns:p14="http://schemas.microsoft.com/office/powerpoint/2010/main" val="9616257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63</a:t>
            </a:fld>
            <a:endParaRPr kumimoji="1" lang="ja-JP" altLang="en-US"/>
          </a:p>
        </p:txBody>
      </p:sp>
    </p:spTree>
    <p:extLst>
      <p:ext uri="{BB962C8B-B14F-4D97-AF65-F5344CB8AC3E}">
        <p14:creationId xmlns="" xmlns:p14="http://schemas.microsoft.com/office/powerpoint/2010/main" val="17128053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64</a:t>
            </a:fld>
            <a:endParaRPr kumimoji="1" lang="ja-JP" altLang="en-US"/>
          </a:p>
        </p:txBody>
      </p:sp>
    </p:spTree>
    <p:extLst>
      <p:ext uri="{BB962C8B-B14F-4D97-AF65-F5344CB8AC3E}">
        <p14:creationId xmlns="" xmlns:p14="http://schemas.microsoft.com/office/powerpoint/2010/main" val="34736883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65</a:t>
            </a:fld>
            <a:endParaRPr kumimoji="1" lang="ja-JP" altLang="en-US"/>
          </a:p>
        </p:txBody>
      </p:sp>
    </p:spTree>
    <p:extLst>
      <p:ext uri="{BB962C8B-B14F-4D97-AF65-F5344CB8AC3E}">
        <p14:creationId xmlns="" xmlns:p14="http://schemas.microsoft.com/office/powerpoint/2010/main" val="28174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0D6E52-EC30-42D0-BB36-23506F593E02}" type="slidenum">
              <a:rPr kumimoji="1" lang="ja-JP" altLang="en-US" smtClean="0"/>
              <a:pPr/>
              <a:t>9</a:t>
            </a:fld>
            <a:endParaRPr kumimoji="1" lang="ja-JP" altLang="en-US"/>
          </a:p>
        </p:txBody>
      </p:sp>
    </p:spTree>
    <p:extLst>
      <p:ext uri="{BB962C8B-B14F-4D97-AF65-F5344CB8AC3E}">
        <p14:creationId xmlns="" xmlns:p14="http://schemas.microsoft.com/office/powerpoint/2010/main" val="373696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4A0985E-721E-445A-A0AA-E657191EE6C9}"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E44814-0879-4633-8EA1-7F7B172EF84F}"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4A0985E-721E-445A-A0AA-E657191EE6C9}"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E44814-0879-4633-8EA1-7F7B172EF84F}"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4A0985E-721E-445A-A0AA-E657191EE6C9}"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E44814-0879-4633-8EA1-7F7B172EF84F}"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4A0985E-721E-445A-A0AA-E657191EE6C9}"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E44814-0879-4633-8EA1-7F7B172EF84F}"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4A0985E-721E-445A-A0AA-E657191EE6C9}"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E44814-0879-4633-8EA1-7F7B172EF84F}"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4A0985E-721E-445A-A0AA-E657191EE6C9}"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5E44814-0879-4633-8EA1-7F7B172EF84F}"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4A0985E-721E-445A-A0AA-E657191EE6C9}" type="datetimeFigureOut">
              <a:rPr kumimoji="1" lang="ja-JP" altLang="en-US" smtClean="0"/>
              <a:pPr/>
              <a:t>2015/2/26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5E44814-0879-4633-8EA1-7F7B172EF84F}"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4A0985E-721E-445A-A0AA-E657191EE6C9}" type="datetimeFigureOut">
              <a:rPr kumimoji="1" lang="ja-JP" altLang="en-US" smtClean="0"/>
              <a:pPr/>
              <a:t>2015/2/26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5E44814-0879-4633-8EA1-7F7B172EF84F}"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4A0985E-721E-445A-A0AA-E657191EE6C9}" type="datetimeFigureOut">
              <a:rPr kumimoji="1" lang="ja-JP" altLang="en-US" smtClean="0"/>
              <a:pPr/>
              <a:t>2015/2/26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5E44814-0879-4633-8EA1-7F7B172EF84F}"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4A0985E-721E-445A-A0AA-E657191EE6C9}"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5E44814-0879-4633-8EA1-7F7B172EF84F}"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4A0985E-721E-445A-A0AA-E657191EE6C9}"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5E44814-0879-4633-8EA1-7F7B172EF84F}"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0985E-721E-445A-A0AA-E657191EE6C9}" type="datetimeFigureOut">
              <a:rPr kumimoji="1" lang="ja-JP" altLang="en-US" smtClean="0"/>
              <a:pPr/>
              <a:t>2015/2/26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44814-0879-4633-8EA1-7F7B172EF84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AgqvbILWN6c&amp;feature=player_embedde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docid=3sNOlUNQnR1PGM&amp;tbnid=pwBRa1ZYkD0xDM:&amp;ved=0CAUQjRw&amp;url=http://icchou20.blog94.fc2.com/blog-entry-413.html&amp;ei=U20GU_maGoaLkwWe8oGIDQ&amp;bvm=bv.61725948,d.dGI&amp;psig=AFQjCNFp850RAgu5V8oHOuhqROR42JO1WA&amp;ust=1393016439573305"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docid=LippdYnkK17k5M&amp;tbnid=UCBDk6ohV1vvyM:&amp;ved=0CAUQjRw&amp;url=http://blog.goo.ne.jp/sakurasakuya7/e/34f0c0ffd246416f239795cadfcd00cf&amp;ei=NG8GU93UO87akgXA2YGgCg&amp;bvm=bv.61725948,d.dGI&amp;psig=AFQjCNHjjzffveihhwGJMRVGq5uM3-ppdQ&amp;ust=1393016936478222"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dailymotion.com/video/x225181_%E5%8E%9F%E7%99%BA%E3%81%AE-%E4%B8%96%E7%95%8C%E6%9C%80%E9%AB%98%E5%9F%BA%E6%BA%96-%E9%A9%9A%E3%81%8D%E3%81%AE%E7%8F%BE%E5%AE%9F-%E6%97%A5%E6%9C%AC%E3%81%AF%E9%81%85%E3%82%8C%E3%81%A6%E3%81%84%E3%81%9F_new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news.nifty.com/cs/catalog/news_pssearch/vender/1.htm?sourceNM=%83j%83%85%81%5b%83Y%83E%83B%81%5b%83N%93%FA%96%7b%94%C5&amp;sourceID=newswee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都市デザイン論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75000"/>
                <a:lumOff val="25000"/>
              </a:schemeClr>
            </a:solidFill>
          </a:ln>
        </p:spPr>
        <p:txBody>
          <a:bodyPr/>
          <a:lstStyle/>
          <a:p>
            <a:r>
              <a:rPr kumimoji="1" lang="ja-JP" altLang="en-US" dirty="0" smtClean="0"/>
              <a:t>目に見えないものへの恐怖</a:t>
            </a:r>
            <a:endParaRPr kumimoji="1" lang="ja-JP" altLang="en-US" dirty="0"/>
          </a:p>
        </p:txBody>
      </p:sp>
      <p:sp>
        <p:nvSpPr>
          <p:cNvPr id="3" name="コンテンツ プレースホルダ 2"/>
          <p:cNvSpPr>
            <a:spLocks noGrp="1"/>
          </p:cNvSpPr>
          <p:nvPr>
            <p:ph idx="1"/>
          </p:nvPr>
        </p:nvSpPr>
        <p:spPr>
          <a:xfrm>
            <a:off x="179512" y="1600200"/>
            <a:ext cx="8640960" cy="4525963"/>
          </a:xfrm>
        </p:spPr>
        <p:txBody>
          <a:bodyPr>
            <a:normAutofit/>
          </a:bodyPr>
          <a:lstStyle/>
          <a:p>
            <a:r>
              <a:rPr lang="ja-JP" altLang="ja-JP" dirty="0" smtClean="0"/>
              <a:t>日本人は台風、地震、津波を受け入れて暮ら</a:t>
            </a:r>
            <a:r>
              <a:rPr lang="ja-JP" altLang="en-US" dirty="0" smtClean="0"/>
              <a:t>す</a:t>
            </a:r>
            <a:endParaRPr lang="en-US" altLang="ja-JP" dirty="0" smtClean="0"/>
          </a:p>
          <a:p>
            <a:r>
              <a:rPr lang="ja-JP" altLang="ja-JP" dirty="0" smtClean="0"/>
              <a:t>放射線については、目に見えるものではなく、病原菌等と同じで、それだけ恐怖感が大き</a:t>
            </a:r>
            <a:r>
              <a:rPr lang="ja-JP" altLang="en-US" dirty="0" smtClean="0"/>
              <a:t>い</a:t>
            </a:r>
            <a:endParaRPr lang="en-US" altLang="ja-JP" dirty="0" smtClean="0"/>
          </a:p>
          <a:p>
            <a:r>
              <a:rPr lang="ja-JP" altLang="ja-JP" dirty="0" smtClean="0"/>
              <a:t>重症急性呼吸器症候群（ＳＡＲＳ）や新型インフルエンザに対するマスコミの反応は過剰</a:t>
            </a:r>
            <a:endParaRPr lang="en-US" altLang="ja-JP" dirty="0" smtClean="0"/>
          </a:p>
          <a:p>
            <a:r>
              <a:rPr lang="ja-JP" altLang="ja-JP" dirty="0" smtClean="0"/>
              <a:t>マスコミが過剰反応する瞬間は、行政も対応を間違えると命取りになりますから、機敏な反応が必要とされる</a:t>
            </a:r>
          </a:p>
          <a:p>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solidFill>
            <a:schemeClr val="accent5">
              <a:lumMod val="20000"/>
              <a:lumOff val="80000"/>
            </a:schemeClr>
          </a:solidFill>
          <a:ln w="9525">
            <a:solidFill>
              <a:schemeClr val="tx1"/>
            </a:solidFill>
          </a:ln>
        </p:spPr>
        <p:txBody>
          <a:bodyPr/>
          <a:lstStyle/>
          <a:p>
            <a:r>
              <a:rPr kumimoji="1" lang="ja-JP" altLang="en-US" dirty="0" smtClean="0"/>
              <a:t>楽観論者</a:t>
            </a:r>
            <a:endParaRPr kumimoji="1" lang="ja-JP" altLang="en-US" dirty="0"/>
          </a:p>
        </p:txBody>
      </p:sp>
      <p:sp>
        <p:nvSpPr>
          <p:cNvPr id="3" name="コンテンツ プレースホルダ 2"/>
          <p:cNvSpPr>
            <a:spLocks noGrp="1"/>
          </p:cNvSpPr>
          <p:nvPr>
            <p:ph idx="1"/>
          </p:nvPr>
        </p:nvSpPr>
        <p:spPr>
          <a:xfrm>
            <a:off x="457200" y="1340768"/>
            <a:ext cx="8229600" cy="5517232"/>
          </a:xfrm>
        </p:spPr>
        <p:txBody>
          <a:bodyPr>
            <a:normAutofit fontScale="85000" lnSpcReduction="10000"/>
          </a:bodyPr>
          <a:lstStyle/>
          <a:p>
            <a:r>
              <a:rPr lang="ja-JP" altLang="ja-JP" dirty="0" smtClean="0"/>
              <a:t>放射線リスクをめぐっての典型的な楽観論者は、東日本大震災による原子力被害で死亡した人はゼロであるといいます。「Ｐ波が到達してから一秒で核分裂連鎖反応を停止する装置が付いている。福島でも東北でも暴走も爆発も起こらなかった」（『福島は広島にもチェルノブイリにもならなった』高田純）と言</a:t>
            </a:r>
            <a:r>
              <a:rPr lang="ja-JP" altLang="en-US" dirty="0" smtClean="0"/>
              <a:t>う</a:t>
            </a:r>
            <a:endParaRPr lang="en-US" altLang="ja-JP" dirty="0" smtClean="0"/>
          </a:p>
          <a:p>
            <a:r>
              <a:rPr lang="ja-JP" altLang="ja-JP" dirty="0" smtClean="0"/>
              <a:t>意識の差。従って政治問題化する</a:t>
            </a:r>
            <a:endParaRPr lang="en-US" altLang="ja-JP" dirty="0" smtClean="0"/>
          </a:p>
          <a:p>
            <a:r>
              <a:rPr lang="ja-JP" altLang="ja-JP" dirty="0" smtClean="0"/>
              <a:t>二本松で浪江町の四〇人に甲状腺調査を実施したところ、最大でも八ミリシーベルト。チェルノブイリのときの甲状腺線量の最大値は五十シーベルトで</a:t>
            </a:r>
            <a:r>
              <a:rPr lang="ja-JP" altLang="en-US" dirty="0" smtClean="0"/>
              <a:t>あった</a:t>
            </a:r>
            <a:r>
              <a:rPr lang="ja-JP" altLang="ja-JP" dirty="0" smtClean="0"/>
              <a:t>から、福島はその千分の一から一万分の一。この線量ですと甲状腺癌のリスクは一千万人に一人</a:t>
            </a:r>
            <a:r>
              <a:rPr lang="ja-JP" altLang="en-US" dirty="0" smtClean="0"/>
              <a:t>だ</a:t>
            </a:r>
            <a:r>
              <a:rPr lang="ja-JP" altLang="ja-JP" dirty="0" smtClean="0"/>
              <a:t>から、二百万人の福島では発生しないということにな</a:t>
            </a:r>
            <a:r>
              <a:rPr lang="ja-JP" altLang="en-US" dirty="0" smtClean="0"/>
              <a:t>る</a:t>
            </a:r>
            <a:r>
              <a:rPr lang="ja-JP" altLang="ja-JP" dirty="0" smtClean="0"/>
              <a:t>。</a:t>
            </a:r>
          </a:p>
          <a:p>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0"/>
            <a:ext cx="8229600" cy="6858000"/>
          </a:xfrm>
        </p:spPr>
        <p:txBody>
          <a:bodyPr>
            <a:normAutofit lnSpcReduction="10000"/>
          </a:bodyPr>
          <a:lstStyle/>
          <a:p>
            <a:r>
              <a:rPr lang="ja-JP" altLang="ja-JP" dirty="0" smtClean="0"/>
              <a:t>英国政府は一部の学者の安全説を採用した結果、ＢＳＥ問題が発生し、百名を超える死者と膨大な経済的損失を生じさせた。遺伝子組み換え作物について、科学者の意見は分かれてい</a:t>
            </a:r>
            <a:r>
              <a:rPr lang="ja-JP" altLang="en-US" dirty="0" smtClean="0"/>
              <a:t>る</a:t>
            </a:r>
            <a:r>
              <a:rPr lang="ja-JP" altLang="ja-JP" dirty="0" smtClean="0"/>
              <a:t>。それでも政治は決断を下さなければな</a:t>
            </a:r>
            <a:r>
              <a:rPr lang="ja-JP" altLang="en-US" dirty="0" smtClean="0"/>
              <a:t>らない</a:t>
            </a:r>
            <a:r>
              <a:rPr lang="ja-JP" altLang="ja-JP" dirty="0" smtClean="0"/>
              <a:t>。流通させるか否かで英国政府は当面輸入禁止措置をとってい</a:t>
            </a:r>
            <a:r>
              <a:rPr lang="ja-JP" altLang="en-US" dirty="0" smtClean="0"/>
              <a:t>る</a:t>
            </a:r>
            <a:r>
              <a:rPr lang="ja-JP" altLang="ja-JP" dirty="0" smtClean="0"/>
              <a:t>。ＢＳＥ問題の学習効果なので</a:t>
            </a:r>
            <a:r>
              <a:rPr lang="ja-JP" altLang="en-US" dirty="0" smtClean="0"/>
              <a:t>す</a:t>
            </a:r>
            <a:r>
              <a:rPr lang="ja-JP" altLang="ja-JP" dirty="0" smtClean="0"/>
              <a:t>。これに対して、米国政府は栽培を容認。我が国が採用している審議会方式では政治の責任が曖昧にな</a:t>
            </a:r>
            <a:r>
              <a:rPr lang="ja-JP" altLang="en-US" dirty="0" smtClean="0"/>
              <a:t>る</a:t>
            </a:r>
            <a:r>
              <a:rPr lang="ja-JP" altLang="ja-JP" dirty="0" smtClean="0"/>
              <a:t>。福島の放射能汚染報道に関しては、地元紙に比べて全国紙メディアが危機を煽ってい</a:t>
            </a:r>
            <a:r>
              <a:rPr lang="ja-JP" altLang="en-US" dirty="0" smtClean="0"/>
              <a:t>る</a:t>
            </a:r>
            <a:r>
              <a:rPr lang="ja-JP" altLang="ja-JP" dirty="0" smtClean="0"/>
              <a:t>。全国紙は東京の民意が影響され</a:t>
            </a:r>
            <a:r>
              <a:rPr lang="ja-JP" altLang="en-US" dirty="0" smtClean="0"/>
              <a:t>る</a:t>
            </a:r>
            <a:r>
              <a:rPr lang="ja-JP" altLang="ja-JP" dirty="0" smtClean="0"/>
              <a:t>。それを見た政治がそれに迎合</a:t>
            </a:r>
            <a:r>
              <a:rPr lang="ja-JP" altLang="en-US" dirty="0" smtClean="0"/>
              <a:t>する</a:t>
            </a:r>
            <a:r>
              <a:rPr lang="ja-JP" altLang="ja-JP" dirty="0" smtClean="0"/>
              <a:t>から、住民対話を無視した除染予算化が行われる。</a:t>
            </a:r>
          </a:p>
          <a:p>
            <a:endParaRPr kumimoji="1" lang="ja-JP"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6597352"/>
          </a:xfrm>
        </p:spPr>
        <p:txBody>
          <a:bodyPr>
            <a:normAutofit fontScale="92500" lnSpcReduction="10000"/>
          </a:bodyPr>
          <a:lstStyle/>
          <a:p>
            <a:r>
              <a:rPr lang="ja-JP" altLang="ja-JP" dirty="0" smtClean="0"/>
              <a:t>迷惑施設である原発施設、病原菌研究施設等の立地につき、住民が消極的になるのは当然</a:t>
            </a:r>
            <a:endParaRPr lang="en-US" altLang="ja-JP" dirty="0" smtClean="0"/>
          </a:p>
          <a:p>
            <a:r>
              <a:rPr lang="ja-JP" altLang="ja-JP" dirty="0" smtClean="0"/>
              <a:t>電源開発に多額の交付金が支払われるのは政治的措置。その場合の危険回避の説明責任も、立地する側にあることとしますが、法制度としては、国の行政処分になり、地元自治体の同意は地元自治体の範囲を含めて政治的に</a:t>
            </a:r>
            <a:r>
              <a:rPr lang="ja-JP" altLang="en-US" dirty="0" smtClean="0"/>
              <a:t>決定</a:t>
            </a:r>
            <a:endParaRPr lang="en-US" altLang="ja-JP" dirty="0" smtClean="0"/>
          </a:p>
          <a:p>
            <a:r>
              <a:rPr lang="ja-JP" altLang="ja-JP" dirty="0" smtClean="0"/>
              <a:t>裁判所で訴訟になった場合、行政処分の取消を求めることにな</a:t>
            </a:r>
            <a:r>
              <a:rPr lang="ja-JP" altLang="en-US" dirty="0" smtClean="0"/>
              <a:t>る</a:t>
            </a:r>
            <a:r>
              <a:rPr lang="ja-JP" altLang="ja-JP" dirty="0" smtClean="0"/>
              <a:t>が、行政処分の公定力に加え、立証責任が取消を求める側にあることとなり、多くの裁判で敗訴。裁判官は同じ国家機関の判断が間違っていたとするには決心がいると記述（『刑事裁判の心』木谷明）から、勝訴はかなりハードルが高い</a:t>
            </a:r>
            <a:endParaRPr lang="en-US" altLang="ja-JP" dirty="0" smtClean="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76672"/>
            <a:ext cx="8229600" cy="5649491"/>
          </a:xfrm>
        </p:spPr>
        <p:txBody>
          <a:bodyPr>
            <a:normAutofit lnSpcReduction="10000"/>
          </a:bodyPr>
          <a:lstStyle/>
          <a:p>
            <a:r>
              <a:rPr lang="ja-JP" altLang="ja-JP" dirty="0" smtClean="0"/>
              <a:t>金沢地裁判事として志賀原発の差し止め請求を認める判決に関与した井戸謙一氏は「地下にマグニチュード六．五を超える地震の震源断層が存在しないとまで断ずる合理的な根拠があるとは認め難い。そうすると、被告が設計用限界地震として想定した直下地震の規模であるマグニチュード六．五は、小規模にすぎるのではないかとの強い疑問を払拭できない」と判断</a:t>
            </a:r>
            <a:endParaRPr lang="en-US" altLang="ja-JP" dirty="0" smtClean="0"/>
          </a:p>
          <a:p>
            <a:r>
              <a:rPr lang="ja-JP" altLang="ja-JP" dirty="0" smtClean="0"/>
              <a:t>これまで原発差止裁判に関与した多くの裁判官、特に国側勝訴の判決に関与した裁判官の現在の心理状況</a:t>
            </a:r>
            <a:endParaRPr lang="ja-JP" altLang="en-US" dirty="0" smtClean="0"/>
          </a:p>
          <a:p>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l="1226" b="71703"/>
          <a:stretch>
            <a:fillRect/>
          </a:stretch>
        </p:blipFill>
        <p:spPr bwMode="auto">
          <a:xfrm>
            <a:off x="-70491" y="1988840"/>
            <a:ext cx="9395019" cy="2952327"/>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6866" name="Picture 2"/>
          <p:cNvPicPr>
            <a:picLocks noChangeAspect="1" noChangeArrowheads="1"/>
          </p:cNvPicPr>
          <p:nvPr/>
        </p:nvPicPr>
        <p:blipFill>
          <a:blip r:embed="rId3" cstate="print"/>
          <a:srcRect/>
          <a:stretch>
            <a:fillRect/>
          </a:stretch>
        </p:blipFill>
        <p:spPr bwMode="auto">
          <a:xfrm>
            <a:off x="438150" y="442913"/>
            <a:ext cx="8267700" cy="5972175"/>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lang="ja-JP" altLang="en-US" dirty="0" smtClean="0"/>
              <a:t>環境問題の大本営発表</a:t>
            </a:r>
            <a:endParaRPr kumimoji="1" lang="ja-JP" altLang="en-US" dirty="0"/>
          </a:p>
        </p:txBody>
      </p:sp>
      <p:sp>
        <p:nvSpPr>
          <p:cNvPr id="3" name="コンテンツ プレースホルダ 2"/>
          <p:cNvSpPr>
            <a:spLocks noGrp="1"/>
          </p:cNvSpPr>
          <p:nvPr>
            <p:ph idx="1"/>
          </p:nvPr>
        </p:nvSpPr>
        <p:spPr>
          <a:xfrm>
            <a:off x="457200" y="2032248"/>
            <a:ext cx="8229600" cy="2476872"/>
          </a:xfrm>
        </p:spPr>
        <p:txBody>
          <a:bodyPr/>
          <a:lstStyle/>
          <a:p>
            <a:r>
              <a:rPr kumimoji="1" lang="ja-JP" altLang="en-US" dirty="0" smtClean="0"/>
              <a:t>地球</a:t>
            </a:r>
            <a:r>
              <a:rPr lang="ja-JP" altLang="en-US" dirty="0" smtClean="0"/>
              <a:t>温暖化には異説も存在（寒冷化説）</a:t>
            </a:r>
            <a:endParaRPr lang="en-US" altLang="ja-JP" dirty="0" smtClean="0"/>
          </a:p>
          <a:p>
            <a:r>
              <a:rPr kumimoji="1" lang="ja-JP" altLang="en-US" dirty="0" smtClean="0"/>
              <a:t>二酸化炭素原因説にも異説</a:t>
            </a:r>
            <a:endParaRPr kumimoji="1" lang="en-US" altLang="ja-JP" dirty="0" smtClean="0"/>
          </a:p>
          <a:p>
            <a:r>
              <a:rPr lang="ja-JP" altLang="en-US" dirty="0" smtClean="0"/>
              <a:t>対策として人工光合成のフィージビリィティ</a:t>
            </a:r>
            <a:endParaRPr lang="en-US" altLang="ja-JP" dirty="0" smtClean="0"/>
          </a:p>
          <a:p>
            <a:r>
              <a:rPr kumimoji="1" lang="ja-JP" altLang="en-US" dirty="0" smtClean="0"/>
              <a:t>砂浜消失と里山はげ山論</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l="4501" t="37943" r="4501" b="565"/>
          <a:stretch>
            <a:fillRect/>
          </a:stretch>
        </p:blipFill>
        <p:spPr bwMode="auto">
          <a:xfrm>
            <a:off x="4434" y="908720"/>
            <a:ext cx="9104070" cy="446449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7890" name="Picture 2"/>
          <p:cNvPicPr>
            <a:picLocks noChangeAspect="1" noChangeArrowheads="1"/>
          </p:cNvPicPr>
          <p:nvPr/>
        </p:nvPicPr>
        <p:blipFill>
          <a:blip r:embed="rId3" cstate="print"/>
          <a:srcRect/>
          <a:stretch>
            <a:fillRect/>
          </a:stretch>
        </p:blipFill>
        <p:spPr bwMode="auto">
          <a:xfrm>
            <a:off x="457200" y="442913"/>
            <a:ext cx="8229600" cy="5972175"/>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08721"/>
            <a:ext cx="7772400" cy="4896544"/>
          </a:xfrm>
          <a:ln>
            <a:solidFill>
              <a:schemeClr val="accent1"/>
            </a:solidFill>
          </a:ln>
        </p:spPr>
        <p:txBody>
          <a:bodyPr>
            <a:normAutofit/>
          </a:bodyPr>
          <a:lstStyle/>
          <a:p>
            <a:r>
              <a:rPr lang="ja-JP" altLang="en-US" dirty="0" smtClean="0"/>
              <a:t>都市デザイン論第十一</a:t>
            </a: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ja-JP" altLang="ja-JP" dirty="0" smtClean="0"/>
              <a:t>　</a:t>
            </a:r>
            <a:r>
              <a:rPr lang="ja-JP" altLang="en-US" dirty="0" smtClean="0"/>
              <a:t>都市のエネルギー</a:t>
            </a:r>
            <a:r>
              <a:rPr lang="en-US" altLang="ja-JP" dirty="0" smtClean="0"/>
              <a:t/>
            </a:r>
            <a:br>
              <a:rPr lang="en-US" altLang="ja-JP" dirty="0" smtClean="0"/>
            </a:br>
            <a:r>
              <a:rPr lang="ja-JP" altLang="en-US" dirty="0" smtClean="0"/>
              <a:t>（</a:t>
            </a:r>
            <a:r>
              <a:rPr lang="ja-JP" altLang="ja-JP" dirty="0" smtClean="0"/>
              <a:t>原子力と国際化</a:t>
            </a:r>
            <a:r>
              <a:rPr lang="ja-JP" altLang="en-US" dirty="0" smtClean="0"/>
              <a:t>）</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l="-1284" t="27521" r="34085" b="12141"/>
          <a:stretch>
            <a:fillRect/>
          </a:stretch>
        </p:blipFill>
        <p:spPr bwMode="auto">
          <a:xfrm>
            <a:off x="-184902" y="216024"/>
            <a:ext cx="9509430" cy="638132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8914" name="Picture 2"/>
          <p:cNvPicPr>
            <a:picLocks noChangeAspect="1" noChangeArrowheads="1"/>
          </p:cNvPicPr>
          <p:nvPr/>
        </p:nvPicPr>
        <p:blipFill>
          <a:blip r:embed="rId3" cstate="print"/>
          <a:srcRect/>
          <a:stretch>
            <a:fillRect/>
          </a:stretch>
        </p:blipFill>
        <p:spPr bwMode="auto">
          <a:xfrm>
            <a:off x="500063" y="385763"/>
            <a:ext cx="8143875" cy="6086475"/>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196752"/>
            <a:ext cx="7488832" cy="1138138"/>
          </a:xfrm>
          <a:solidFill>
            <a:srgbClr val="00B050"/>
          </a:solidFill>
          <a:ln w="28575">
            <a:solidFill>
              <a:schemeClr val="tx1">
                <a:lumMod val="95000"/>
                <a:lumOff val="5000"/>
              </a:schemeClr>
            </a:solidFill>
          </a:ln>
        </p:spPr>
        <p:txBody>
          <a:bodyPr>
            <a:normAutofit/>
          </a:bodyPr>
          <a:lstStyle/>
          <a:p>
            <a:r>
              <a:rPr kumimoji="1" lang="ja-JP" altLang="en-US" dirty="0" smtClean="0"/>
              <a:t>パンドラの約束</a:t>
            </a:r>
            <a:r>
              <a:rPr lang="en-US" altLang="ja-JP" dirty="0" smtClean="0"/>
              <a:t> </a:t>
            </a:r>
            <a:endParaRPr kumimoji="1" lang="ja-JP" altLang="en-US" dirty="0"/>
          </a:p>
        </p:txBody>
      </p:sp>
      <p:sp>
        <p:nvSpPr>
          <p:cNvPr id="3" name="タイトル 1"/>
          <p:cNvSpPr txBox="1">
            <a:spLocks/>
          </p:cNvSpPr>
          <p:nvPr/>
        </p:nvSpPr>
        <p:spPr>
          <a:xfrm>
            <a:off x="107504" y="3068960"/>
            <a:ext cx="8964488" cy="2434282"/>
          </a:xfrm>
          <a:prstGeom prst="rect">
            <a:avLst/>
          </a:prstGeom>
          <a:ln>
            <a:solidFill>
              <a:schemeClr val="tx1">
                <a:lumMod val="95000"/>
                <a:lumOff val="5000"/>
              </a:schemeClr>
            </a:solidFill>
          </a:ln>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hlinkClick r:id="rId3"/>
              </a:rPr>
              <a:t>https://www.youtube.com/watch?v=AgqvbILWN6c&amp;feature=player_embedded</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548680"/>
            <a:ext cx="7772400" cy="5760639"/>
          </a:xfrm>
          <a:solidFill>
            <a:srgbClr val="FFFF00"/>
          </a:solidFill>
          <a:ln w="38100">
            <a:solidFill>
              <a:schemeClr val="tx1">
                <a:lumMod val="95000"/>
                <a:lumOff val="5000"/>
              </a:schemeClr>
            </a:solidFill>
          </a:ln>
        </p:spPr>
        <p:txBody>
          <a:bodyPr/>
          <a:lstStyle/>
          <a:p>
            <a:pPr algn="l"/>
            <a:r>
              <a:rPr kumimoji="1" lang="ja-JP" altLang="en-US" dirty="0" smtClean="0"/>
              <a:t>●エネルギー自給率の低い日本では、原子力発電は必要？</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a:t>
            </a:r>
            <a:r>
              <a:rPr lang="ja-JP" altLang="en-US" dirty="0" smtClean="0"/>
              <a:t>地球温暖化防止に原子力発電が効果的？地球は寒冷化</a:t>
            </a:r>
            <a:r>
              <a:rPr lang="en-US" altLang="ja-JP" dirty="0" smtClean="0"/>
              <a:t/>
            </a:r>
            <a:br>
              <a:rPr lang="en-US" altLang="ja-JP" dirty="0" smtClean="0"/>
            </a:br>
            <a:r>
              <a:rPr lang="en-US" altLang="ja-JP" dirty="0" smtClean="0"/>
              <a:t/>
            </a:r>
            <a:br>
              <a:rPr lang="en-US" altLang="ja-JP" dirty="0" smtClean="0"/>
            </a:br>
            <a:r>
              <a:rPr lang="ja-JP" altLang="en-US" dirty="0" smtClean="0"/>
              <a:t>●原子力技術開発の将来</a:t>
            </a:r>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712968" cy="1143000"/>
          </a:xfrm>
          <a:ln w="38100">
            <a:solidFill>
              <a:schemeClr val="tx1">
                <a:lumMod val="95000"/>
                <a:lumOff val="5000"/>
              </a:schemeClr>
            </a:solidFill>
          </a:ln>
        </p:spPr>
        <p:txBody>
          <a:bodyPr>
            <a:noAutofit/>
          </a:bodyPr>
          <a:lstStyle/>
          <a:p>
            <a:r>
              <a:rPr lang="ja-JP" altLang="en-US" sz="4000" dirty="0" smtClean="0"/>
              <a:t>日本経済 の輸出依存度と</a:t>
            </a:r>
            <a:r>
              <a:rPr kumimoji="1" lang="ja-JP" altLang="en-US" sz="4000" dirty="0" smtClean="0"/>
              <a:t>燃料費</a:t>
            </a:r>
            <a:endParaRPr kumimoji="1" lang="ja-JP" altLang="en-US" sz="4000" dirty="0"/>
          </a:p>
        </p:txBody>
      </p:sp>
      <p:sp>
        <p:nvSpPr>
          <p:cNvPr id="3" name="コンテンツ プレースホルダ 2"/>
          <p:cNvSpPr>
            <a:spLocks noGrp="1"/>
          </p:cNvSpPr>
          <p:nvPr>
            <p:ph idx="1"/>
          </p:nvPr>
        </p:nvSpPr>
        <p:spPr>
          <a:xfrm>
            <a:off x="457200" y="1600200"/>
            <a:ext cx="8435280" cy="5069160"/>
          </a:xfrm>
        </p:spPr>
        <p:txBody>
          <a:bodyPr>
            <a:normAutofit lnSpcReduction="10000"/>
          </a:bodyPr>
          <a:lstStyle/>
          <a:p>
            <a:r>
              <a:rPr lang="en-US" altLang="ja-JP" dirty="0" smtClean="0"/>
              <a:t>85</a:t>
            </a:r>
            <a:r>
              <a:rPr lang="ja-JP" altLang="en-US" dirty="0" smtClean="0"/>
              <a:t>年</a:t>
            </a:r>
            <a:r>
              <a:rPr lang="en-US" altLang="ja-JP" dirty="0" smtClean="0"/>
              <a:t>13.4</a:t>
            </a:r>
            <a:r>
              <a:rPr lang="ja-JP" altLang="en-US" dirty="0" smtClean="0"/>
              <a:t>％</a:t>
            </a:r>
            <a:r>
              <a:rPr lang="en-US" altLang="ja-JP" dirty="0" smtClean="0"/>
              <a:t> </a:t>
            </a:r>
            <a:r>
              <a:rPr lang="ja-JP" altLang="en-US" dirty="0" smtClean="0"/>
              <a:t>　</a:t>
            </a:r>
            <a:r>
              <a:rPr lang="en-US" altLang="ja-JP" dirty="0" smtClean="0"/>
              <a:t>12</a:t>
            </a:r>
            <a:r>
              <a:rPr lang="ja-JP" altLang="en-US" dirty="0" smtClean="0"/>
              <a:t>年</a:t>
            </a:r>
            <a:r>
              <a:rPr lang="en-US" altLang="ja-JP" dirty="0" smtClean="0"/>
              <a:t>14.9 </a:t>
            </a:r>
            <a:r>
              <a:rPr lang="ja-JP" altLang="en-US" dirty="0" smtClean="0"/>
              <a:t>％　　ピーク</a:t>
            </a:r>
            <a:r>
              <a:rPr lang="en-US" altLang="ja-JP" dirty="0" smtClean="0"/>
              <a:t>07</a:t>
            </a:r>
            <a:r>
              <a:rPr lang="ja-JP" altLang="en-US" dirty="0" smtClean="0"/>
              <a:t>年</a:t>
            </a:r>
            <a:r>
              <a:rPr lang="en-US" altLang="ja-JP" dirty="0" smtClean="0"/>
              <a:t>18.0</a:t>
            </a:r>
            <a:r>
              <a:rPr lang="ja-JP" altLang="en-US" dirty="0" smtClean="0"/>
              <a:t>％</a:t>
            </a:r>
            <a:endParaRPr lang="en-US" altLang="ja-JP" dirty="0" smtClean="0"/>
          </a:p>
          <a:p>
            <a:r>
              <a:rPr lang="ja-JP" altLang="en-US" b="1" dirty="0" smtClean="0">
                <a:solidFill>
                  <a:srgbClr val="FF0000"/>
                </a:solidFill>
              </a:rPr>
              <a:t>原油シェア </a:t>
            </a:r>
            <a:endParaRPr lang="en-US" altLang="ja-JP" b="1" dirty="0" smtClean="0">
              <a:solidFill>
                <a:srgbClr val="FF0000"/>
              </a:solidFill>
            </a:endParaRPr>
          </a:p>
          <a:p>
            <a:r>
              <a:rPr lang="en-US" altLang="ja-JP" dirty="0" smtClean="0"/>
              <a:t>88</a:t>
            </a:r>
            <a:r>
              <a:rPr lang="ja-JP" altLang="en-US" dirty="0" smtClean="0"/>
              <a:t>年</a:t>
            </a:r>
            <a:r>
              <a:rPr lang="en-US" altLang="ja-JP" dirty="0" smtClean="0"/>
              <a:t>10.0 </a:t>
            </a:r>
            <a:r>
              <a:rPr lang="ja-JP" altLang="en-US" dirty="0" smtClean="0"/>
              <a:t>　　　</a:t>
            </a:r>
            <a:r>
              <a:rPr lang="en-US" altLang="ja-JP" b="1" dirty="0" smtClean="0">
                <a:solidFill>
                  <a:srgbClr val="FF0000"/>
                </a:solidFill>
              </a:rPr>
              <a:t>12</a:t>
            </a:r>
            <a:r>
              <a:rPr lang="ja-JP" altLang="en-US" b="1" dirty="0" smtClean="0">
                <a:solidFill>
                  <a:srgbClr val="FF0000"/>
                </a:solidFill>
              </a:rPr>
              <a:t>年</a:t>
            </a:r>
            <a:r>
              <a:rPr lang="en-US" altLang="ja-JP" b="1" dirty="0" smtClean="0">
                <a:solidFill>
                  <a:srgbClr val="FF0000"/>
                </a:solidFill>
              </a:rPr>
              <a:t>17.3 </a:t>
            </a:r>
            <a:r>
              <a:rPr lang="ja-JP" altLang="en-US" b="1" dirty="0" smtClean="0">
                <a:solidFill>
                  <a:srgbClr val="FF0000"/>
                </a:solidFill>
              </a:rPr>
              <a:t>　</a:t>
            </a:r>
            <a:r>
              <a:rPr lang="ja-JP" altLang="en-US" dirty="0" smtClean="0"/>
              <a:t>　　ピーク</a:t>
            </a:r>
            <a:r>
              <a:rPr lang="en-US" altLang="ja-JP" dirty="0" smtClean="0"/>
              <a:t>08</a:t>
            </a:r>
            <a:r>
              <a:rPr lang="ja-JP" altLang="en-US" dirty="0" smtClean="0"/>
              <a:t>年</a:t>
            </a:r>
            <a:r>
              <a:rPr lang="en-US" altLang="ja-JP" dirty="0" smtClean="0"/>
              <a:t>20.6 </a:t>
            </a:r>
            <a:r>
              <a:rPr lang="ja-JP" altLang="en-US" dirty="0" smtClean="0"/>
              <a:t>　　　　</a:t>
            </a:r>
            <a:endParaRPr lang="en-US" altLang="ja-JP" dirty="0" smtClean="0"/>
          </a:p>
          <a:p>
            <a:pPr>
              <a:buNone/>
            </a:pPr>
            <a:r>
              <a:rPr lang="ja-JP" altLang="en-US" dirty="0" smtClean="0"/>
              <a:t>　　　（</a:t>
            </a:r>
            <a:r>
              <a:rPr lang="en-US" altLang="ja-JP" dirty="0" smtClean="0"/>
              <a:t>LNG</a:t>
            </a:r>
            <a:r>
              <a:rPr lang="ja-JP" altLang="en-US" dirty="0" smtClean="0"/>
              <a:t>）　　　１２年</a:t>
            </a:r>
            <a:r>
              <a:rPr lang="en-US" altLang="ja-JP" dirty="0" smtClean="0"/>
              <a:t>5.9 </a:t>
            </a:r>
            <a:r>
              <a:rPr lang="ja-JP" altLang="en-US" dirty="0" smtClean="0"/>
              <a:t>　　　　　　　　</a:t>
            </a:r>
            <a:r>
              <a:rPr lang="en-US" altLang="ja-JP" dirty="0" smtClean="0"/>
              <a:t>08</a:t>
            </a:r>
            <a:r>
              <a:rPr lang="ja-JP" altLang="en-US" dirty="0" smtClean="0"/>
              <a:t>年　</a:t>
            </a:r>
            <a:r>
              <a:rPr lang="en-US" altLang="ja-JP" dirty="0" smtClean="0"/>
              <a:t>8.5 </a:t>
            </a:r>
          </a:p>
          <a:p>
            <a:r>
              <a:rPr lang="ja-JP" altLang="en-US" sz="4000" dirty="0" smtClean="0">
                <a:solidFill>
                  <a:srgbClr val="FF0000"/>
                </a:solidFill>
              </a:rPr>
              <a:t>従って震災前のほうがシェアが</a:t>
            </a:r>
            <a:r>
              <a:rPr lang="en-US" altLang="ja-JP" sz="4000" dirty="0" smtClean="0">
                <a:solidFill>
                  <a:srgbClr val="FF0000"/>
                </a:solidFill>
              </a:rPr>
              <a:t>LNG</a:t>
            </a:r>
            <a:r>
              <a:rPr lang="ja-JP" altLang="en-US" sz="4000" dirty="0" smtClean="0">
                <a:solidFill>
                  <a:srgbClr val="FF0000"/>
                </a:solidFill>
              </a:rPr>
              <a:t>を加味しても大きい </a:t>
            </a:r>
            <a:endParaRPr lang="en-US" altLang="ja-JP" sz="4000" dirty="0" smtClean="0">
              <a:solidFill>
                <a:srgbClr val="FF0000"/>
              </a:solidFill>
            </a:endParaRPr>
          </a:p>
          <a:p>
            <a:r>
              <a:rPr lang="ja-JP" altLang="en-US" dirty="0" smtClean="0"/>
              <a:t>原油価格　　　</a:t>
            </a:r>
            <a:r>
              <a:rPr lang="en-US" altLang="ja-JP" dirty="0" smtClean="0"/>
              <a:t>86</a:t>
            </a:r>
            <a:r>
              <a:rPr lang="ja-JP" altLang="en-US" dirty="0" smtClean="0"/>
              <a:t>年</a:t>
            </a:r>
            <a:r>
              <a:rPr lang="en-US" altLang="ja-JP" dirty="0" smtClean="0"/>
              <a:t>13.1</a:t>
            </a:r>
            <a:r>
              <a:rPr lang="ja-JP" altLang="en-US" dirty="0" smtClean="0"/>
              <a:t>　</a:t>
            </a:r>
            <a:r>
              <a:rPr lang="en-US" altLang="ja-JP" dirty="0" smtClean="0"/>
              <a:t> </a:t>
            </a:r>
            <a:r>
              <a:rPr lang="ja-JP" altLang="en-US" dirty="0" smtClean="0"/>
              <a:t>　</a:t>
            </a:r>
            <a:r>
              <a:rPr lang="en-US" altLang="ja-JP" dirty="0" smtClean="0"/>
              <a:t>12</a:t>
            </a:r>
            <a:r>
              <a:rPr lang="ja-JP" altLang="en-US" dirty="0" smtClean="0"/>
              <a:t>年</a:t>
            </a:r>
            <a:r>
              <a:rPr lang="en-US" altLang="ja-JP" dirty="0" smtClean="0"/>
              <a:t>108.9 </a:t>
            </a:r>
          </a:p>
          <a:p>
            <a:pPr>
              <a:buNone/>
            </a:pPr>
            <a:r>
              <a:rPr lang="ja-JP" altLang="en-US" dirty="0" smtClean="0"/>
              <a:t>　　　　　　　　（バーレル当たりのドル価格）</a:t>
            </a:r>
            <a:endParaRPr lang="en-US" altLang="ja-JP" dirty="0" smtClean="0"/>
          </a:p>
          <a:p>
            <a:r>
              <a:rPr lang="ja-JP" altLang="en-US" dirty="0" smtClean="0"/>
              <a:t>為替レート 　</a:t>
            </a:r>
            <a:r>
              <a:rPr lang="en-US" altLang="ja-JP" dirty="0" smtClean="0"/>
              <a:t> </a:t>
            </a:r>
            <a:r>
              <a:rPr lang="ja-JP" altLang="en-US" dirty="0" smtClean="0"/>
              <a:t>　</a:t>
            </a:r>
            <a:r>
              <a:rPr lang="en-US" altLang="ja-JP" dirty="0" smtClean="0"/>
              <a:t>86</a:t>
            </a:r>
            <a:r>
              <a:rPr lang="ja-JP" altLang="en-US" dirty="0" smtClean="0"/>
              <a:t>年</a:t>
            </a:r>
            <a:r>
              <a:rPr lang="en-US" altLang="ja-JP" dirty="0" smtClean="0"/>
              <a:t>159.9 </a:t>
            </a:r>
            <a:r>
              <a:rPr lang="ja-JP" altLang="en-US" dirty="0" smtClean="0"/>
              <a:t>　</a:t>
            </a:r>
            <a:r>
              <a:rPr lang="en-US" altLang="ja-JP" dirty="0" smtClean="0"/>
              <a:t>12</a:t>
            </a:r>
            <a:r>
              <a:rPr lang="ja-JP" altLang="en-US" dirty="0" smtClean="0"/>
              <a:t>年</a:t>
            </a:r>
            <a:r>
              <a:rPr lang="en-US" altLang="ja-JP" dirty="0" smtClean="0"/>
              <a:t>83.0 </a:t>
            </a:r>
            <a:r>
              <a:rPr lang="ja-JP" altLang="en-US" dirty="0" smtClean="0"/>
              <a:t>円</a:t>
            </a:r>
            <a:r>
              <a:rPr lang="en-US" altLang="ja-JP" dirty="0" smtClean="0"/>
              <a:t>/</a:t>
            </a:r>
            <a:r>
              <a:rPr lang="ja-JP" altLang="en-US" dirty="0" smtClean="0"/>
              <a:t>ドル </a:t>
            </a:r>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rc_mi" descr="http://blog-imgs-61-origin.fc2.com/i/c/c/icchou20/20130828133218d93.png">
            <a:hlinkClick r:id="rId3"/>
          </p:cNvPr>
          <p:cNvPicPr/>
          <p:nvPr/>
        </p:nvPicPr>
        <p:blipFill>
          <a:blip r:embed="rId4" cstate="print"/>
          <a:srcRect/>
          <a:stretch>
            <a:fillRect/>
          </a:stretch>
        </p:blipFill>
        <p:spPr bwMode="auto">
          <a:xfrm>
            <a:off x="611560" y="692696"/>
            <a:ext cx="7776864" cy="5616625"/>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l="48240" t="27873" r="3356" b="3288"/>
          <a:stretch>
            <a:fillRect/>
          </a:stretch>
        </p:blipFill>
        <p:spPr bwMode="auto">
          <a:xfrm>
            <a:off x="-90375" y="188640"/>
            <a:ext cx="9091724" cy="6408712"/>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descr="https://encrypted-tbn3.gstatic.com/images?q=tbn:ANd9GcTmO6NTFzVIioNqZAF80Iqqzn-jd6gEkqAaIq-NOwt-awWsrFD_">
            <a:hlinkClick r:id="rId3"/>
          </p:cNvPr>
          <p:cNvPicPr/>
          <p:nvPr/>
        </p:nvPicPr>
        <p:blipFill>
          <a:blip r:embed="rId4" cstate="print"/>
          <a:srcRect/>
          <a:stretch>
            <a:fillRect/>
          </a:stretch>
        </p:blipFill>
        <p:spPr bwMode="auto">
          <a:xfrm>
            <a:off x="899592" y="188641"/>
            <a:ext cx="7704855" cy="6192688"/>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dirty="0" smtClean="0"/>
              <a:t>東京都知事選挙</a:t>
            </a:r>
            <a:r>
              <a:rPr lang="en-US" altLang="ja-JP" dirty="0" smtClean="0"/>
              <a:t/>
            </a:r>
            <a:br>
              <a:rPr lang="en-US" altLang="ja-JP" dirty="0" smtClean="0"/>
            </a:br>
            <a:r>
              <a:rPr lang="ja-JP" altLang="en-US" dirty="0" smtClean="0"/>
              <a:t>脱原発が争点？</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首都圏の電力需要は</a:t>
            </a:r>
            <a:r>
              <a:rPr kumimoji="1" lang="ja-JP" altLang="en-US" dirty="0" smtClean="0"/>
              <a:t>日本の電力需要</a:t>
            </a:r>
            <a:endParaRPr kumimoji="1" lang="en-US" altLang="ja-JP" dirty="0" smtClean="0"/>
          </a:p>
          <a:p>
            <a:r>
              <a:rPr lang="ja-JP" altLang="en-US" dirty="0" smtClean="0"/>
              <a:t>従って脱原発か否かは重要問題</a:t>
            </a:r>
            <a:endParaRPr lang="en-US" altLang="ja-JP" dirty="0" smtClean="0"/>
          </a:p>
          <a:p>
            <a:r>
              <a:rPr kumimoji="1" lang="ja-JP" altLang="en-US" dirty="0" smtClean="0"/>
              <a:t>東京都知事がエネルギー政策に責任を負えるか？　　権限がない</a:t>
            </a:r>
            <a:endParaRPr kumimoji="1" lang="en-US" altLang="ja-JP" dirty="0" smtClean="0"/>
          </a:p>
          <a:p>
            <a:r>
              <a:rPr kumimoji="1" lang="ja-JP" altLang="en-US" dirty="0" smtClean="0"/>
              <a:t>立地県首長も法律上は同じであるが、政治的には決定権者である</a:t>
            </a:r>
            <a:endParaRPr kumimoji="1" lang="en-US" altLang="ja-JP" dirty="0" smtClean="0"/>
          </a:p>
          <a:p>
            <a:r>
              <a:rPr lang="ja-JP" altLang="en-US" dirty="0" smtClean="0"/>
              <a:t>従って東京都知事の判断も政治的には大きな影響</a:t>
            </a:r>
            <a:endParaRPr kumimoji="1" lang="en-US" altLang="ja-JP" dirty="0" smtClean="0"/>
          </a:p>
          <a:p>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23528" y="2130425"/>
            <a:ext cx="7772400" cy="1470025"/>
          </a:xfrm>
          <a:solidFill>
            <a:srgbClr val="FFFF00"/>
          </a:solidFill>
          <a:ln w="38100">
            <a:solidFill>
              <a:schemeClr val="tx1"/>
            </a:solidFill>
          </a:ln>
        </p:spPr>
        <p:txBody>
          <a:bodyPr>
            <a:normAutofit/>
          </a:bodyPr>
          <a:lstStyle/>
          <a:p>
            <a:pPr algn="l"/>
            <a:r>
              <a:rPr kumimoji="1" lang="ja-JP" altLang="en-US" dirty="0" smtClean="0"/>
              <a:t>法的権限のない首長</a:t>
            </a:r>
            <a:r>
              <a:rPr kumimoji="1" lang="en-US" altLang="ja-JP" dirty="0" smtClean="0"/>
              <a:t/>
            </a:r>
            <a:br>
              <a:rPr kumimoji="1" lang="en-US" altLang="ja-JP" dirty="0" smtClean="0"/>
            </a:br>
            <a:r>
              <a:rPr lang="ja-JP" altLang="en-US" dirty="0" smtClean="0"/>
              <a:t>法的権限を持つ中央政府</a:t>
            </a:r>
            <a:endParaRPr kumimoji="1" lang="ja-JP" altLang="en-US" dirty="0"/>
          </a:p>
        </p:txBody>
      </p:sp>
      <p:sp>
        <p:nvSpPr>
          <p:cNvPr id="5" name="サブタイトル 4"/>
          <p:cNvSpPr>
            <a:spLocks noGrp="1"/>
          </p:cNvSpPr>
          <p:nvPr>
            <p:ph type="subTitle" idx="1"/>
          </p:nvPr>
        </p:nvSpPr>
        <p:spPr>
          <a:xfrm>
            <a:off x="323528" y="4318248"/>
            <a:ext cx="7128792" cy="910952"/>
          </a:xfrm>
          <a:ln w="28575">
            <a:solidFill>
              <a:schemeClr val="tx1">
                <a:lumMod val="95000"/>
                <a:lumOff val="5000"/>
              </a:schemeClr>
            </a:solidFill>
          </a:ln>
        </p:spPr>
        <p:txBody>
          <a:bodyPr>
            <a:noAutofit/>
          </a:bodyPr>
          <a:lstStyle/>
          <a:p>
            <a:pPr algn="l"/>
            <a:r>
              <a:rPr kumimoji="1" lang="ja-JP" altLang="en-US" sz="5400" dirty="0" smtClean="0">
                <a:solidFill>
                  <a:schemeClr val="tx1">
                    <a:lumMod val="95000"/>
                    <a:lumOff val="5000"/>
                  </a:schemeClr>
                </a:solidFill>
              </a:rPr>
              <a:t>説明責任体制の曖昧さ</a:t>
            </a:r>
            <a:endParaRPr kumimoji="1" lang="ja-JP" altLang="en-US" sz="5400" dirty="0">
              <a:solidFill>
                <a:schemeClr val="tx1">
                  <a:lumMod val="95000"/>
                  <a:lumOff val="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原発基準（フィンランド、テレビ朝日）</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hlinkClick r:id="rId3"/>
              </a:rPr>
              <a:t>https://www.dailymotion.com/video/x225181_%E5%8E%9F%E7%99%BA%E3%81%AE-%E4%B8%96%E7%95%8C%E6%9C%80%E9%AB%98%E5%9F%BA%E6%BA%96-%E9%A9%9A%E3%81%8D%E3%81%AE%E7%8F%BE%E5%AE%9F-%E6%97%A5%E6%9C%AC%E3%81%AF%E9%81%85%E3%82%8C%E3%81%A6%E3%81%84%E3%81%9F_news</a:t>
            </a:r>
            <a:endParaRPr lang="en-US" altLang="ja-JP" dirty="0" smtClean="0"/>
          </a:p>
          <a:p>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現実は？</a:t>
            </a:r>
            <a:endParaRPr kumimoji="1" lang="ja-JP" altLang="en-US" dirty="0"/>
          </a:p>
        </p:txBody>
      </p:sp>
      <p:sp>
        <p:nvSpPr>
          <p:cNvPr id="3" name="コンテンツ プレースホルダ 2"/>
          <p:cNvSpPr>
            <a:spLocks noGrp="1"/>
          </p:cNvSpPr>
          <p:nvPr>
            <p:ph idx="1"/>
          </p:nvPr>
        </p:nvSpPr>
        <p:spPr>
          <a:xfrm>
            <a:off x="457200" y="1600200"/>
            <a:ext cx="8229600" cy="4637112"/>
          </a:xfrm>
        </p:spPr>
        <p:txBody>
          <a:bodyPr>
            <a:normAutofit/>
          </a:bodyPr>
          <a:lstStyle/>
          <a:p>
            <a:r>
              <a:rPr kumimoji="1" lang="ja-JP" altLang="en-US" dirty="0" smtClean="0"/>
              <a:t>福島後、原発が稼働しなくても我が国経済社会は機能してきた</a:t>
            </a:r>
            <a:endParaRPr kumimoji="1" lang="en-US" altLang="ja-JP" dirty="0" smtClean="0"/>
          </a:p>
          <a:p>
            <a:r>
              <a:rPr kumimoji="1" lang="ja-JP" altLang="en-US" dirty="0" smtClean="0">
                <a:solidFill>
                  <a:srgbClr val="FF0000"/>
                </a:solidFill>
              </a:rPr>
              <a:t>原油価格の高騰</a:t>
            </a:r>
            <a:r>
              <a:rPr kumimoji="1" lang="ja-JP" altLang="en-US" dirty="0" smtClean="0"/>
              <a:t>により電力会社の経営悪化</a:t>
            </a:r>
            <a:endParaRPr kumimoji="1" lang="en-US" altLang="ja-JP" dirty="0" smtClean="0"/>
          </a:p>
          <a:p>
            <a:r>
              <a:rPr lang="ja-JP" altLang="en-US" dirty="0" smtClean="0"/>
              <a:t>その短期的原因は安部ミックスによる</a:t>
            </a:r>
            <a:r>
              <a:rPr lang="ja-JP" altLang="en-US" dirty="0" smtClean="0">
                <a:solidFill>
                  <a:srgbClr val="FF0000"/>
                </a:solidFill>
              </a:rPr>
              <a:t>円安</a:t>
            </a:r>
            <a:endParaRPr lang="en-US" altLang="ja-JP" dirty="0" smtClean="0">
              <a:solidFill>
                <a:srgbClr val="FF0000"/>
              </a:solidFill>
            </a:endParaRPr>
          </a:p>
          <a:p>
            <a:r>
              <a:rPr lang="ja-JP" altLang="en-US" dirty="0" smtClean="0"/>
              <a:t>長期的には中国等の需要増大が価格上昇</a:t>
            </a:r>
            <a:endParaRPr lang="en-US" altLang="ja-JP" dirty="0" smtClean="0"/>
          </a:p>
          <a:p>
            <a:r>
              <a:rPr kumimoji="1" lang="ja-JP" altLang="en-US" dirty="0" smtClean="0">
                <a:solidFill>
                  <a:srgbClr val="FF0000"/>
                </a:solidFill>
              </a:rPr>
              <a:t>脱原発政策でも危険度は同じ</a:t>
            </a:r>
            <a:r>
              <a:rPr kumimoji="1" lang="ja-JP" altLang="en-US" dirty="0" smtClean="0"/>
              <a:t>　未稼働原発施設であっても</a:t>
            </a:r>
            <a:r>
              <a:rPr lang="ja-JP" altLang="en-US" dirty="0" smtClean="0"/>
              <a:t>、核廃棄物等危険物は</a:t>
            </a:r>
            <a:r>
              <a:rPr kumimoji="1" lang="ja-JP" altLang="en-US" dirty="0" smtClean="0"/>
              <a:t>除去されない（だから使うか？）</a:t>
            </a: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b="1" dirty="0" smtClean="0"/>
              <a:t>高レベル放射性廃棄物処分地</a:t>
            </a:r>
            <a:r>
              <a:rPr lang="en-US" altLang="ja-JP" b="1" dirty="0" smtClean="0"/>
              <a:t/>
            </a:r>
            <a:br>
              <a:rPr lang="en-US" altLang="ja-JP" b="1" dirty="0" smtClean="0"/>
            </a:br>
            <a:r>
              <a:rPr lang="ja-JP" altLang="en-US" b="1" dirty="0" smtClean="0"/>
              <a:t>科学的絞り込み断念　</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a:bodyPr>
          <a:lstStyle/>
          <a:p>
            <a:r>
              <a:rPr lang="ja-JP" altLang="en-US" dirty="0" smtClean="0"/>
              <a:t>原発から出る高レベル放射性廃棄物を地下深く埋める最終処分場について、経済産業省は適地の選定基準案。</a:t>
            </a:r>
            <a:endParaRPr lang="en-US" altLang="ja-JP" dirty="0" smtClean="0"/>
          </a:p>
          <a:p>
            <a:r>
              <a:rPr lang="ja-JP" altLang="en-US" dirty="0" smtClean="0"/>
              <a:t>立地不適地として、火山の半径１５キロ圏内▽活断層の周辺▽過去１０万年間に３００メートル以上隆起した地域−−などの基準</a:t>
            </a:r>
            <a:endParaRPr lang="en-US" altLang="ja-JP" dirty="0" smtClean="0"/>
          </a:p>
          <a:p>
            <a:r>
              <a:rPr lang="ja-JP" altLang="en-US" dirty="0" smtClean="0"/>
              <a:t>この基準に該当しない適地は国土の７割、科学的基準による絞り込みは事実上不可能</a:t>
            </a:r>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680" y="116632"/>
            <a:ext cx="8686800" cy="1143000"/>
          </a:xfrm>
          <a:ln>
            <a:solidFill>
              <a:schemeClr val="accent1"/>
            </a:solidFill>
          </a:ln>
        </p:spPr>
        <p:txBody>
          <a:bodyPr>
            <a:normAutofit fontScale="90000"/>
          </a:bodyPr>
          <a:lstStyle/>
          <a:p>
            <a:r>
              <a:rPr lang="ja-JP" altLang="en-US" dirty="0" smtClean="0"/>
              <a:t>福島事故時</a:t>
            </a:r>
            <a:r>
              <a:rPr lang="en-US" altLang="ja-JP" dirty="0" smtClean="0"/>
              <a:t/>
            </a:r>
            <a:br>
              <a:rPr lang="en-US" altLang="ja-JP" dirty="0" smtClean="0"/>
            </a:br>
            <a:r>
              <a:rPr lang="ja-JP" altLang="ja-JP" dirty="0" smtClean="0"/>
              <a:t>在日イギリス人が落ち着いていた理由</a:t>
            </a:r>
            <a:endParaRPr kumimoji="1" lang="ja-JP" altLang="en-US" dirty="0"/>
          </a:p>
        </p:txBody>
      </p:sp>
      <p:sp>
        <p:nvSpPr>
          <p:cNvPr id="3" name="コンテンツ プレースホルダ 2"/>
          <p:cNvSpPr>
            <a:spLocks noGrp="1"/>
          </p:cNvSpPr>
          <p:nvPr>
            <p:ph idx="1"/>
          </p:nvPr>
        </p:nvSpPr>
        <p:spPr>
          <a:xfrm>
            <a:off x="457200" y="1484784"/>
            <a:ext cx="8229600" cy="5257800"/>
          </a:xfrm>
        </p:spPr>
        <p:txBody>
          <a:bodyPr>
            <a:normAutofit fontScale="92500" lnSpcReduction="20000"/>
          </a:bodyPr>
          <a:lstStyle/>
          <a:p>
            <a:r>
              <a:rPr lang="ja-JP" altLang="ja-JP" dirty="0" smtClean="0"/>
              <a:t>英国政府が駐日大使館を通じ、「日本から退避する必要はない」と告知　　</a:t>
            </a:r>
            <a:endParaRPr lang="en-US" altLang="ja-JP" dirty="0" smtClean="0"/>
          </a:p>
          <a:p>
            <a:r>
              <a:rPr lang="ja-JP" altLang="ja-JP" dirty="0" smtClean="0"/>
              <a:t>イギリスでは科学者の助言と政治家の判断の関係が確立。緊急事態が発生すると科学者集団</a:t>
            </a:r>
            <a:r>
              <a:rPr lang="ja-JP" altLang="en-US" b="1" dirty="0" smtClean="0"/>
              <a:t>（</a:t>
            </a:r>
            <a:r>
              <a:rPr lang="ja-JP" altLang="ja-JP" dirty="0" smtClean="0"/>
              <a:t>政府の主席科学顧問「緊急時の科学助言グループ」</a:t>
            </a:r>
            <a:r>
              <a:rPr lang="ja-JP" altLang="en-US" dirty="0" smtClean="0"/>
              <a:t>）</a:t>
            </a:r>
            <a:r>
              <a:rPr lang="ja-JP" altLang="ja-JP" dirty="0" smtClean="0"/>
              <a:t>が集まって対策協議、結論を首相助言　、助言内容公表、議論の内容を後日公表　</a:t>
            </a:r>
            <a:endParaRPr lang="en-US" altLang="ja-JP" dirty="0" smtClean="0"/>
          </a:p>
          <a:p>
            <a:r>
              <a:rPr lang="ja-JP" altLang="ja-JP" dirty="0" smtClean="0"/>
              <a:t>首相</a:t>
            </a:r>
            <a:r>
              <a:rPr lang="ja-JP" altLang="en-US" dirty="0" smtClean="0"/>
              <a:t>等</a:t>
            </a:r>
            <a:r>
              <a:rPr lang="ja-JP" altLang="ja-JP" dirty="0" smtClean="0"/>
              <a:t>政治家は政治的事情</a:t>
            </a:r>
            <a:r>
              <a:rPr lang="ja-JP" altLang="en-US" dirty="0" smtClean="0"/>
              <a:t>等</a:t>
            </a:r>
            <a:r>
              <a:rPr lang="ja-JP" altLang="ja-JP" dirty="0" smtClean="0"/>
              <a:t>を加味し政治判断。その結果助言通りにならないこともある。</a:t>
            </a:r>
            <a:endParaRPr lang="en-US" altLang="ja-JP" dirty="0" smtClean="0"/>
          </a:p>
          <a:p>
            <a:r>
              <a:rPr lang="ja-JP" altLang="ja-JP" dirty="0" smtClean="0"/>
              <a:t>助言する科学者はそれを当然と受け止め。政治家が助言を受け入れないので辞職するという事にはならない。ただし政治家はなぜ助言通りにしなかったかを国民に説明しなければならない</a:t>
            </a:r>
          </a:p>
          <a:p>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lumMod val="95000"/>
                <a:lumOff val="5000"/>
              </a:schemeClr>
            </a:solidFill>
          </a:ln>
        </p:spPr>
        <p:txBody>
          <a:bodyPr/>
          <a:lstStyle/>
          <a:p>
            <a:r>
              <a:rPr lang="ja-JP" altLang="en-US" dirty="0" smtClean="0"/>
              <a:t>英国　</a:t>
            </a:r>
            <a:r>
              <a:rPr lang="ja-JP" altLang="ja-JP" dirty="0" smtClean="0"/>
              <a:t>独立調査委員会の伝統</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英国議会には独立調査委員会の伝統</a:t>
            </a:r>
            <a:endParaRPr lang="en-US" altLang="ja-JP" dirty="0" smtClean="0"/>
          </a:p>
          <a:p>
            <a:r>
              <a:rPr lang="ja-JP" altLang="ja-JP" dirty="0" smtClean="0"/>
              <a:t>古くはタイタニック号の沈没事故、最近ではイラク戦争への参戦、政権とメディアの癒着といった問題を</a:t>
            </a:r>
            <a:r>
              <a:rPr lang="ja-JP" altLang="en-US" dirty="0" smtClean="0"/>
              <a:t>検証</a:t>
            </a:r>
            <a:endParaRPr lang="en-US" altLang="ja-JP" dirty="0" smtClean="0"/>
          </a:p>
          <a:p>
            <a:r>
              <a:rPr lang="ja-JP" altLang="ja-JP" dirty="0" smtClean="0"/>
              <a:t>福島原発に関する国会事故調　インターネットで委員会の様子を英語の同時通訳付きで発信</a:t>
            </a:r>
          </a:p>
          <a:p>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lang="ja-JP" altLang="ja-JP" b="1" dirty="0" smtClean="0"/>
              <a:t>地震予知</a:t>
            </a:r>
            <a:endParaRPr kumimoji="1" lang="ja-JP" altLang="en-US" dirty="0"/>
          </a:p>
        </p:txBody>
      </p:sp>
      <p:sp>
        <p:nvSpPr>
          <p:cNvPr id="3" name="コンテンツ プレースホルダ 2"/>
          <p:cNvSpPr>
            <a:spLocks noGrp="1"/>
          </p:cNvSpPr>
          <p:nvPr>
            <p:ph idx="1"/>
          </p:nvPr>
        </p:nvSpPr>
        <p:spPr>
          <a:xfrm>
            <a:off x="251520" y="1600200"/>
            <a:ext cx="8712968" cy="5069160"/>
          </a:xfrm>
        </p:spPr>
        <p:txBody>
          <a:bodyPr>
            <a:normAutofit fontScale="92500"/>
          </a:bodyPr>
          <a:lstStyle/>
          <a:p>
            <a:r>
              <a:rPr lang="ja-JP" altLang="ja-JP" b="1" dirty="0" smtClean="0"/>
              <a:t>地震予知が困難であるのは地球が複雑系、人類が地球のことを知らない</a:t>
            </a:r>
            <a:r>
              <a:rPr lang="ja-JP" altLang="en-US" b="1" dirty="0" smtClean="0"/>
              <a:t>こと</a:t>
            </a:r>
            <a:r>
              <a:rPr lang="ja-JP" altLang="ja-JP" b="1" dirty="0" smtClean="0"/>
              <a:t>も原因</a:t>
            </a:r>
            <a:endParaRPr lang="ja-JP" altLang="ja-JP" dirty="0" smtClean="0"/>
          </a:p>
          <a:p>
            <a:r>
              <a:rPr lang="ja-JP" altLang="ja-JP" b="1" dirty="0" smtClean="0"/>
              <a:t>活断層の問題</a:t>
            </a:r>
            <a:r>
              <a:rPr lang="ja-JP" altLang="ja-JP" dirty="0" smtClean="0"/>
              <a:t>　建築するまでの時点で見つかった活断層であれば、その上に建ててはいけないと法律で書いてある。</a:t>
            </a:r>
            <a:endParaRPr lang="en-US" altLang="ja-JP" dirty="0" smtClean="0"/>
          </a:p>
          <a:p>
            <a:r>
              <a:rPr lang="ja-JP" altLang="ja-JP" dirty="0" smtClean="0"/>
              <a:t>建築した後で活断層が見つかったとか、活断層の定義が変わった結果、原発はやめてくださいという強制は今の法律ではできない　せいぜい勧告</a:t>
            </a:r>
            <a:endParaRPr lang="en-US" altLang="ja-JP" dirty="0" smtClean="0"/>
          </a:p>
          <a:p>
            <a:r>
              <a:rPr lang="ja-JP" altLang="en-US" dirty="0" smtClean="0"/>
              <a:t>では、原発と一般建築物を同じに扱っていいのか</a:t>
            </a:r>
            <a:endParaRPr lang="ja-JP" altLang="ja-JP" dirty="0" smtClean="0"/>
          </a:p>
          <a:p>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lang="ja-JP" altLang="ja-JP" b="1" dirty="0" smtClean="0"/>
              <a:t>原発</a:t>
            </a:r>
            <a:r>
              <a:rPr lang="ja-JP" altLang="en-US" b="1" dirty="0" smtClean="0"/>
              <a:t>専門家集団の責任</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a:bodyPr>
          <a:lstStyle/>
          <a:p>
            <a:r>
              <a:rPr lang="ja-JP" altLang="ja-JP" b="1" dirty="0" smtClean="0"/>
              <a:t>原発技術は捨てるべきでないが、人災の責任をとっていない者が言うべきことでない。</a:t>
            </a:r>
            <a:endParaRPr lang="ja-JP" altLang="ja-JP" dirty="0" smtClean="0"/>
          </a:p>
          <a:p>
            <a:r>
              <a:rPr lang="ja-JP" altLang="ja-JP" dirty="0" smtClean="0"/>
              <a:t>発生から５日間の政権中枢で誰がどう動いたかに焦点を絞った</a:t>
            </a:r>
            <a:r>
              <a:rPr lang="ja-JP" altLang="ja-JP" dirty="0" smtClean="0">
                <a:solidFill>
                  <a:srgbClr val="FF0000"/>
                </a:solidFill>
              </a:rPr>
              <a:t>『官邸の１００時間』</a:t>
            </a:r>
            <a:r>
              <a:rPr lang="ja-JP" altLang="ja-JP" dirty="0" smtClean="0"/>
              <a:t>朝日新聞の連載「プロメテウスの罠」の一項目を担当した木村英明記者の労作、官僚組織の機能不全</a:t>
            </a:r>
            <a:endParaRPr lang="en-US" altLang="ja-JP" dirty="0" smtClean="0"/>
          </a:p>
          <a:p>
            <a:r>
              <a:rPr lang="ja-JP" altLang="ja-JP" dirty="0" smtClean="0"/>
              <a:t>専門家たちの責任。方針を決定</a:t>
            </a:r>
            <a:r>
              <a:rPr lang="ja-JP" altLang="en-US" dirty="0" smtClean="0"/>
              <a:t>す</a:t>
            </a:r>
            <a:r>
              <a:rPr lang="ja-JP" altLang="ja-JP" dirty="0" smtClean="0"/>
              <a:t>べき政治家に、適切十分な情報を与えず、右往左往して口を噤んだのは、事故対応の中心的な役割を担うはずだった原子力に関係する官僚と専門家</a:t>
            </a:r>
            <a:r>
              <a:rPr lang="ja-JP" altLang="en-US" dirty="0" smtClean="0"/>
              <a:t>達</a:t>
            </a:r>
            <a:endParaRPr lang="ja-JP" altLang="ja-JP" dirty="0" smtClean="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ルイスベネディクトの指摘</a:t>
            </a:r>
            <a:endParaRPr kumimoji="1" lang="ja-JP" altLang="en-US" dirty="0"/>
          </a:p>
        </p:txBody>
      </p:sp>
      <p:sp>
        <p:nvSpPr>
          <p:cNvPr id="3" name="コンテンツ プレースホルダ 2"/>
          <p:cNvSpPr>
            <a:spLocks noGrp="1"/>
          </p:cNvSpPr>
          <p:nvPr>
            <p:ph idx="1"/>
          </p:nvPr>
        </p:nvSpPr>
        <p:spPr>
          <a:xfrm>
            <a:off x="179512" y="1600200"/>
            <a:ext cx="8712968" cy="4525963"/>
          </a:xfrm>
        </p:spPr>
        <p:txBody>
          <a:bodyPr>
            <a:normAutofit/>
          </a:bodyPr>
          <a:lstStyle/>
          <a:p>
            <a:r>
              <a:rPr lang="ja-JP" altLang="ja-JP" dirty="0" smtClean="0"/>
              <a:t>ルイスベネディクトは、米軍を驚かせた「ぶれ」日本人捕虜の豹変　</a:t>
            </a:r>
            <a:endParaRPr lang="en-US" altLang="ja-JP" dirty="0" smtClean="0"/>
          </a:p>
          <a:p>
            <a:r>
              <a:rPr lang="ja-JP" altLang="ja-JP" dirty="0" smtClean="0"/>
              <a:t>「精神力で物質力に</a:t>
            </a:r>
            <a:r>
              <a:rPr lang="ja-JP" altLang="en-US" dirty="0" smtClean="0"/>
              <a:t>勝利</a:t>
            </a:r>
            <a:r>
              <a:rPr lang="ja-JP" altLang="ja-JP" dirty="0" smtClean="0"/>
              <a:t>」にという声が高くなっても批判が起きない精神風土を見抜く</a:t>
            </a:r>
            <a:endParaRPr lang="en-US" altLang="ja-JP" dirty="0" smtClean="0"/>
          </a:p>
          <a:p>
            <a:r>
              <a:rPr lang="ja-JP" altLang="ja-JP" dirty="0" smtClean="0"/>
              <a:t>階層や地位など集団主義的な文化としたうえで「</a:t>
            </a:r>
            <a:r>
              <a:rPr lang="ja-JP" altLang="ja-JP" dirty="0" smtClean="0">
                <a:solidFill>
                  <a:srgbClr val="FF0000"/>
                </a:solidFill>
              </a:rPr>
              <a:t>行動の基軸は機会主義的</a:t>
            </a:r>
            <a:r>
              <a:rPr lang="ja-JP" altLang="ja-JP" dirty="0" smtClean="0"/>
              <a:t>」と喝破した。基軸思想のない日本文化の特徴を言い当てている。</a:t>
            </a:r>
          </a:p>
          <a:p>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靖国参拝問題に通じる</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1985</a:t>
            </a:r>
            <a:r>
              <a:rPr lang="ja-JP" altLang="ja-JP" dirty="0" smtClean="0"/>
              <a:t>年</a:t>
            </a:r>
            <a:r>
              <a:rPr lang="en-US" altLang="ja-JP" dirty="0" smtClean="0"/>
              <a:t>8</a:t>
            </a:r>
            <a:r>
              <a:rPr lang="ja-JP" altLang="ja-JP" dirty="0" smtClean="0"/>
              <a:t>月</a:t>
            </a:r>
            <a:r>
              <a:rPr lang="en-US" altLang="ja-JP" dirty="0" smtClean="0"/>
              <a:t>15</a:t>
            </a:r>
            <a:r>
              <a:rPr lang="ja-JP" altLang="ja-JP" dirty="0" smtClean="0"/>
              <a:t>日</a:t>
            </a:r>
            <a:r>
              <a:rPr lang="ja-JP" altLang="ja-JP" dirty="0" smtClean="0">
                <a:solidFill>
                  <a:srgbClr val="FF0000"/>
                </a:solidFill>
              </a:rPr>
              <a:t>中曽根</a:t>
            </a:r>
            <a:r>
              <a:rPr lang="ja-JP" altLang="ja-JP" dirty="0" smtClean="0"/>
              <a:t>首相　靖国神社公式参拝取りやめを告げた</a:t>
            </a:r>
            <a:r>
              <a:rPr lang="ja-JP" altLang="ja-JP" dirty="0" smtClean="0">
                <a:solidFill>
                  <a:srgbClr val="FF0000"/>
                </a:solidFill>
              </a:rPr>
              <a:t>書簡</a:t>
            </a:r>
            <a:r>
              <a:rPr lang="ja-JP" altLang="ja-JP" dirty="0" smtClean="0"/>
              <a:t>　</a:t>
            </a:r>
            <a:endParaRPr lang="en-US" altLang="ja-JP" dirty="0" smtClean="0"/>
          </a:p>
          <a:p>
            <a:r>
              <a:rPr lang="ja-JP" altLang="ja-JP" dirty="0" smtClean="0">
                <a:solidFill>
                  <a:srgbClr val="FF0000"/>
                </a:solidFill>
              </a:rPr>
              <a:t>侵略戦争の責任を持つ特定の指導者</a:t>
            </a:r>
            <a:r>
              <a:rPr lang="ja-JP" altLang="ja-JP" dirty="0" smtClean="0"/>
              <a:t>が祀られている靖国神社に公式参拝することにより、貴国をはじめとする近隣諸国の国民感情を傷つけることは避けなければならないと考え・・・</a:t>
            </a:r>
            <a:r>
              <a:rPr lang="ja-JP" altLang="ja-JP" dirty="0" smtClean="0">
                <a:solidFill>
                  <a:srgbClr val="FF0000"/>
                </a:solidFill>
              </a:rPr>
              <a:t>死人に罪なしという日本人の死生観</a:t>
            </a:r>
            <a:r>
              <a:rPr lang="ja-JP" altLang="ja-JP" dirty="0" smtClean="0"/>
              <a:t>により神社の独自の判断により祀られたが故に　日本の総理大臣の公式参拝が否定されることは、深い悲しみと不満を持っているもの</a:t>
            </a:r>
          </a:p>
          <a:p>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ja-JP" b="1" dirty="0" smtClean="0"/>
              <a:t>原発のコスト論</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ja-JP" b="1" dirty="0" smtClean="0"/>
              <a:t>どこまで安全対策を講じるべきか。</a:t>
            </a:r>
            <a:endParaRPr lang="ja-JP" altLang="ja-JP" dirty="0" smtClean="0"/>
          </a:p>
          <a:p>
            <a:r>
              <a:rPr lang="ja-JP" altLang="ja-JP" dirty="0" smtClean="0"/>
              <a:t>（小惑星衝突）歴史的にみると</a:t>
            </a:r>
            <a:r>
              <a:rPr lang="en-US" altLang="ja-JP" dirty="0" smtClean="0"/>
              <a:t>1</a:t>
            </a:r>
            <a:r>
              <a:rPr lang="ja-JP" altLang="ja-JP" dirty="0" smtClean="0"/>
              <a:t>億年たつと</a:t>
            </a:r>
            <a:r>
              <a:rPr lang="en-US" altLang="ja-JP" dirty="0" smtClean="0"/>
              <a:t>10</a:t>
            </a:r>
            <a:r>
              <a:rPr lang="ja-JP" altLang="ja-JP" dirty="0" smtClean="0"/>
              <a:t>キロメートルのものが地球にぶつかる。今の技術では</a:t>
            </a:r>
            <a:r>
              <a:rPr lang="en-US" altLang="ja-JP" dirty="0" smtClean="0"/>
              <a:t>50</a:t>
            </a:r>
            <a:r>
              <a:rPr lang="ja-JP" altLang="ja-JP" dirty="0" smtClean="0"/>
              <a:t>メートルより小さなもので</a:t>
            </a:r>
            <a:r>
              <a:rPr lang="ja-JP" altLang="en-US" dirty="0" smtClean="0"/>
              <a:t>ズ</a:t>
            </a:r>
            <a:r>
              <a:rPr lang="ja-JP" altLang="ja-JP" dirty="0" smtClean="0"/>
              <a:t>ーと前にわかっていれば何かできますが、それ以外は神に祈るしかない。</a:t>
            </a:r>
            <a:endParaRPr lang="en-US" altLang="ja-JP" dirty="0" smtClean="0"/>
          </a:p>
          <a:p>
            <a:r>
              <a:rPr lang="ja-JP" altLang="ja-JP" dirty="0" smtClean="0"/>
              <a:t>人類の歴史は</a:t>
            </a:r>
            <a:r>
              <a:rPr lang="en-US" altLang="ja-JP" dirty="0" smtClean="0"/>
              <a:t>300</a:t>
            </a:r>
            <a:r>
              <a:rPr lang="ja-JP" altLang="ja-JP" dirty="0" smtClean="0"/>
              <a:t>万年しかないから</a:t>
            </a:r>
            <a:r>
              <a:rPr lang="en-US" altLang="ja-JP" dirty="0" smtClean="0"/>
              <a:t>1</a:t>
            </a:r>
            <a:r>
              <a:rPr lang="ja-JP" altLang="ja-JP" dirty="0" smtClean="0"/>
              <a:t>億年のサイクルを考えても仕方がない。太陽系が生まれてからこういうことが</a:t>
            </a:r>
            <a:r>
              <a:rPr lang="en-US" altLang="ja-JP" dirty="0" smtClean="0"/>
              <a:t>50</a:t>
            </a:r>
            <a:r>
              <a:rPr lang="ja-JP" altLang="ja-JP" dirty="0" smtClean="0"/>
              <a:t>回くらい起きている</a:t>
            </a:r>
          </a:p>
          <a:p>
            <a:endParaRPr kumimoji="1"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ja-JP" dirty="0" smtClean="0"/>
              <a:t>『原発危機の経済学』斉藤誠</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20000"/>
          </a:bodyPr>
          <a:lstStyle/>
          <a:p>
            <a:r>
              <a:rPr lang="ja-JP" altLang="ja-JP" dirty="0" smtClean="0"/>
              <a:t>社会、電力会社、資金提供者</a:t>
            </a:r>
            <a:r>
              <a:rPr lang="ja-JP" altLang="en-US" dirty="0" smtClean="0"/>
              <a:t>が</a:t>
            </a:r>
            <a:r>
              <a:rPr lang="ja-JP" altLang="ja-JP" b="1" dirty="0" smtClean="0"/>
              <a:t>技術の新陳代謝を</a:t>
            </a:r>
            <a:r>
              <a:rPr lang="ja-JP" altLang="en-US" b="1" dirty="0" smtClean="0"/>
              <a:t>怠る</a:t>
            </a:r>
            <a:r>
              <a:rPr lang="ja-JP" altLang="ja-JP" dirty="0" smtClean="0"/>
              <a:t>　</a:t>
            </a:r>
          </a:p>
          <a:p>
            <a:r>
              <a:rPr lang="ja-JP" altLang="ja-JP" dirty="0" smtClean="0"/>
              <a:t>世界先端生産技術があるのに、非常に古い技術で致命的失敗を冒し　海外原発</a:t>
            </a:r>
            <a:r>
              <a:rPr lang="ja-JP" altLang="en-US" dirty="0" smtClean="0"/>
              <a:t>用</a:t>
            </a:r>
            <a:r>
              <a:rPr lang="ja-JP" altLang="ja-JP" dirty="0" smtClean="0"/>
              <a:t>に製造</a:t>
            </a:r>
            <a:r>
              <a:rPr lang="ja-JP" altLang="en-US" dirty="0" smtClean="0"/>
              <a:t>の</a:t>
            </a:r>
            <a:r>
              <a:rPr lang="ja-JP" altLang="ja-JP" dirty="0" smtClean="0"/>
              <a:t>蒸気発生器は</a:t>
            </a:r>
            <a:r>
              <a:rPr lang="ja-JP" altLang="en-US" dirty="0" smtClean="0"/>
              <a:t>不使用</a:t>
            </a:r>
            <a:endParaRPr lang="ja-JP" altLang="ja-JP" dirty="0" smtClean="0"/>
          </a:p>
          <a:p>
            <a:r>
              <a:rPr lang="ja-JP" altLang="ja-JP" dirty="0" smtClean="0"/>
              <a:t>世界で</a:t>
            </a:r>
            <a:r>
              <a:rPr lang="ja-JP" altLang="en-US" dirty="0" smtClean="0"/>
              <a:t>使用の</a:t>
            </a:r>
            <a:r>
              <a:rPr lang="ja-JP" altLang="ja-JP" dirty="0" smtClean="0"/>
              <a:t>原発</a:t>
            </a:r>
            <a:r>
              <a:rPr lang="ja-JP" altLang="ja-JP" dirty="0" smtClean="0">
                <a:solidFill>
                  <a:srgbClr val="FF0000"/>
                </a:solidFill>
              </a:rPr>
              <a:t>軽水炉発電</a:t>
            </a:r>
            <a:r>
              <a:rPr lang="ja-JP" altLang="ja-JP" dirty="0" smtClean="0"/>
              <a:t>に関する技術体系は、非常に筋がよくわかりやすい。産業技術としての可能性を社会にストレートに伝える</a:t>
            </a:r>
            <a:r>
              <a:rPr lang="ja-JP" altLang="en-US" dirty="0" smtClean="0"/>
              <a:t>べきであった</a:t>
            </a:r>
            <a:endParaRPr lang="ja-JP" altLang="ja-JP" dirty="0" smtClean="0"/>
          </a:p>
          <a:p>
            <a:r>
              <a:rPr lang="ja-JP" altLang="ja-JP" dirty="0" smtClean="0">
                <a:solidFill>
                  <a:srgbClr val="FF0000"/>
                </a:solidFill>
              </a:rPr>
              <a:t>再処理の話　ゴミの中にわずかに残ったプルトニウムを、とんでもないコストと危険を冒してわざわざ取り出すこと</a:t>
            </a:r>
          </a:p>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12700">
            <a:solidFill>
              <a:schemeClr val="tx1"/>
            </a:solidFill>
          </a:ln>
        </p:spPr>
        <p:txBody>
          <a:bodyPr/>
          <a:lstStyle/>
          <a:p>
            <a:r>
              <a:rPr kumimoji="1" lang="ja-JP" altLang="en-US" dirty="0" smtClean="0"/>
              <a:t>放射能</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ja-JP" dirty="0" smtClean="0"/>
              <a:t>四六億年前地球が生まれた時、放射性物質は沢山あ</a:t>
            </a:r>
            <a:r>
              <a:rPr lang="ja-JP" altLang="en-US" dirty="0" smtClean="0"/>
              <a:t>った</a:t>
            </a:r>
            <a:r>
              <a:rPr lang="ja-JP" altLang="ja-JP" dirty="0" smtClean="0"/>
              <a:t>。寿命の短いものは直になくなり、寿命の長いものも時を経て減少して</a:t>
            </a:r>
            <a:r>
              <a:rPr lang="ja-JP" altLang="en-US" dirty="0" smtClean="0"/>
              <a:t>いった</a:t>
            </a:r>
            <a:r>
              <a:rPr lang="ja-JP" altLang="ja-JP" dirty="0" smtClean="0"/>
              <a:t>。そういうものと付き合いながら生命環境もつくられてきた。</a:t>
            </a:r>
            <a:endParaRPr lang="en-US" altLang="ja-JP" dirty="0" smtClean="0"/>
          </a:p>
          <a:p>
            <a:r>
              <a:rPr lang="ja-JP" altLang="ja-JP" dirty="0" smtClean="0"/>
              <a:t>人間の成人の身体はおよそ六〇兆個の細胞で成り立ってい</a:t>
            </a:r>
            <a:r>
              <a:rPr lang="ja-JP" altLang="en-US" dirty="0" smtClean="0"/>
              <a:t>る</a:t>
            </a:r>
            <a:r>
              <a:rPr lang="ja-JP" altLang="ja-JP" dirty="0" smtClean="0"/>
              <a:t>が、細胞分裂が活発な時期に遺伝子情報に傷がつけば、傷を持った遺伝情報が複製されることにな</a:t>
            </a:r>
            <a:r>
              <a:rPr lang="ja-JP" altLang="en-US" dirty="0" smtClean="0"/>
              <a:t>る</a:t>
            </a:r>
            <a:r>
              <a:rPr lang="ja-JP" altLang="ja-JP" dirty="0" smtClean="0"/>
              <a:t>。</a:t>
            </a:r>
          </a:p>
          <a:p>
            <a:endParaRPr lang="ja-JP" altLang="en-US" dirty="0" smtClean="0"/>
          </a:p>
          <a:p>
            <a:endParaRPr kumimoji="1" lang="ja-JP"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066130"/>
          </a:xfrm>
          <a:ln w="38100">
            <a:solidFill>
              <a:schemeClr val="tx1">
                <a:lumMod val="95000"/>
                <a:lumOff val="5000"/>
              </a:schemeClr>
            </a:solidFill>
          </a:ln>
        </p:spPr>
        <p:txBody>
          <a:bodyPr/>
          <a:lstStyle/>
          <a:p>
            <a:r>
              <a:rPr lang="ja-JP" altLang="ja-JP" dirty="0" smtClean="0"/>
              <a:t>知の巨人・立花隆</a:t>
            </a:r>
            <a:endParaRPr kumimoji="1" lang="ja-JP" altLang="en-US" dirty="0"/>
          </a:p>
        </p:txBody>
      </p:sp>
      <p:sp>
        <p:nvSpPr>
          <p:cNvPr id="3" name="コンテンツ プレースホルダ 2"/>
          <p:cNvSpPr>
            <a:spLocks noGrp="1"/>
          </p:cNvSpPr>
          <p:nvPr>
            <p:ph idx="1"/>
          </p:nvPr>
        </p:nvSpPr>
        <p:spPr>
          <a:xfrm>
            <a:off x="457200" y="1268760"/>
            <a:ext cx="8435280" cy="5400600"/>
          </a:xfrm>
        </p:spPr>
        <p:txBody>
          <a:bodyPr>
            <a:normAutofit fontScale="92500" lnSpcReduction="10000"/>
          </a:bodyPr>
          <a:lstStyle/>
          <a:p>
            <a:r>
              <a:rPr lang="ja-JP" altLang="ja-JP" dirty="0" smtClean="0"/>
              <a:t>「日本は原発技術を捨てるべきではない」（文芸春秋</a:t>
            </a:r>
            <a:r>
              <a:rPr lang="en-US" altLang="ja-JP" dirty="0" smtClean="0"/>
              <a:t>2013.2</a:t>
            </a:r>
            <a:r>
              <a:rPr lang="ja-JP" altLang="ja-JP" dirty="0" smtClean="0"/>
              <a:t>　最先端技術と</a:t>
            </a:r>
            <a:r>
              <a:rPr lang="en-US" altLang="ja-JP" dirty="0" smtClean="0"/>
              <a:t>10</a:t>
            </a:r>
            <a:r>
              <a:rPr lang="ja-JP" altLang="ja-JP" dirty="0" smtClean="0"/>
              <a:t>年後の「日本」）</a:t>
            </a:r>
            <a:endParaRPr lang="en-US" altLang="ja-JP" dirty="0" smtClean="0"/>
          </a:p>
          <a:p>
            <a:r>
              <a:rPr lang="ja-JP" altLang="ja-JP" dirty="0" smtClean="0"/>
              <a:t>事故が人災（責任は取られていない）</a:t>
            </a:r>
            <a:r>
              <a:rPr lang="ja-JP" altLang="en-US" dirty="0" smtClean="0"/>
              <a:t>と</a:t>
            </a:r>
            <a:r>
              <a:rPr lang="ja-JP" altLang="ja-JP" dirty="0" smtClean="0"/>
              <a:t>いう話で、原発が原理的に駄目だという話でない</a:t>
            </a:r>
            <a:endParaRPr lang="en-US" altLang="ja-JP" dirty="0" smtClean="0"/>
          </a:p>
          <a:p>
            <a:r>
              <a:rPr lang="ja-JP" altLang="ja-JP" dirty="0" smtClean="0"/>
              <a:t>長期的視点に立つと一番深刻なのは、</a:t>
            </a:r>
            <a:r>
              <a:rPr lang="ja-JP" altLang="ja-JP" dirty="0" smtClean="0">
                <a:solidFill>
                  <a:srgbClr val="FF0000"/>
                </a:solidFill>
              </a:rPr>
              <a:t>使用済み核燃料の処理の問題</a:t>
            </a:r>
            <a:endParaRPr lang="en-US" altLang="ja-JP" dirty="0" smtClean="0">
              <a:solidFill>
                <a:srgbClr val="FF0000"/>
              </a:solidFill>
            </a:endParaRPr>
          </a:p>
          <a:p>
            <a:r>
              <a:rPr lang="ja-JP" altLang="ja-JP" dirty="0" smtClean="0"/>
              <a:t>高レベル放射性廃棄物は安全</a:t>
            </a:r>
            <a:r>
              <a:rPr lang="ja-JP" altLang="en-US" dirty="0" smtClean="0"/>
              <a:t>化に</a:t>
            </a:r>
            <a:r>
              <a:rPr lang="en-US" altLang="ja-JP" dirty="0" smtClean="0"/>
              <a:t>10</a:t>
            </a:r>
            <a:r>
              <a:rPr lang="ja-JP" altLang="ja-JP" dirty="0" smtClean="0"/>
              <a:t>万年かかる</a:t>
            </a:r>
            <a:endParaRPr lang="en-US" altLang="ja-JP" dirty="0" smtClean="0"/>
          </a:p>
          <a:p>
            <a:r>
              <a:rPr lang="ja-JP" altLang="ja-JP" dirty="0" smtClean="0">
                <a:solidFill>
                  <a:srgbClr val="FF0000"/>
                </a:solidFill>
              </a:rPr>
              <a:t>核廃棄物の無害化、短寿命化の研究</a:t>
            </a:r>
            <a:r>
              <a:rPr lang="ja-JP" altLang="ja-JP" dirty="0" smtClean="0"/>
              <a:t>が</a:t>
            </a:r>
            <a:r>
              <a:rPr lang="ja-JP" altLang="en-US" dirty="0" smtClean="0"/>
              <a:t>進捗</a:t>
            </a:r>
            <a:endParaRPr lang="en-US" altLang="ja-JP" dirty="0" smtClean="0"/>
          </a:p>
          <a:p>
            <a:r>
              <a:rPr lang="ja-JP" altLang="ja-JP" dirty="0" smtClean="0"/>
              <a:t>高レベル放射性廃棄物に中性子を当てて低レベル放射性物質に転換。核燃料をほとんど燃やし尽くすまで使う「</a:t>
            </a:r>
            <a:r>
              <a:rPr lang="ja-JP" altLang="ja-JP" dirty="0" smtClean="0">
                <a:solidFill>
                  <a:srgbClr val="FF0000"/>
                </a:solidFill>
              </a:rPr>
              <a:t>小型原子炉</a:t>
            </a:r>
            <a:r>
              <a:rPr lang="ja-JP" altLang="ja-JP" dirty="0" smtClean="0"/>
              <a:t>」を東芝が開発中</a:t>
            </a:r>
          </a:p>
          <a:p>
            <a:endParaRPr kumimoji="1"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池田信夫（</a:t>
            </a:r>
            <a:r>
              <a:rPr kumimoji="1" lang="en-US" altLang="ja-JP" dirty="0" smtClean="0"/>
              <a:t>NHK</a:t>
            </a:r>
            <a:r>
              <a:rPr kumimoji="1" lang="ja-JP" altLang="en-US" dirty="0" smtClean="0"/>
              <a:t>ディレクター）</a:t>
            </a:r>
            <a:endParaRPr kumimoji="1" lang="ja-JP" altLang="en-US" dirty="0"/>
          </a:p>
        </p:txBody>
      </p:sp>
      <p:sp>
        <p:nvSpPr>
          <p:cNvPr id="3" name="コンテンツ プレースホルダ 2"/>
          <p:cNvSpPr>
            <a:spLocks noGrp="1"/>
          </p:cNvSpPr>
          <p:nvPr>
            <p:ph idx="1"/>
          </p:nvPr>
        </p:nvSpPr>
        <p:spPr>
          <a:xfrm>
            <a:off x="457200" y="1600200"/>
            <a:ext cx="8229600" cy="3845024"/>
          </a:xfrm>
        </p:spPr>
        <p:txBody>
          <a:bodyPr/>
          <a:lstStyle/>
          <a:p>
            <a:r>
              <a:rPr lang="ja-JP" altLang="en-US" dirty="0" smtClean="0"/>
              <a:t>日本にイノベーションの余地は少ないが、ビル・ゲイツの進行波炉などの第</a:t>
            </a:r>
            <a:r>
              <a:rPr lang="en-US" altLang="ja-JP" dirty="0" smtClean="0"/>
              <a:t>4</a:t>
            </a:r>
            <a:r>
              <a:rPr lang="ja-JP" altLang="en-US" dirty="0" smtClean="0"/>
              <a:t>世代原子炉を開発しているのは日本メーカー</a:t>
            </a:r>
            <a:endParaRPr lang="en-US" altLang="ja-JP" dirty="0" smtClean="0"/>
          </a:p>
          <a:p>
            <a:r>
              <a:rPr lang="ja-JP" altLang="en-US" dirty="0" smtClean="0"/>
              <a:t>この分野で、アメリカを逆転できる可能性ある</a:t>
            </a:r>
            <a:endParaRPr lang="en-US" altLang="ja-JP" dirty="0" smtClean="0"/>
          </a:p>
          <a:p>
            <a:r>
              <a:rPr lang="ja-JP" altLang="en-US" dirty="0" smtClean="0"/>
              <a:t>客観的に状況を見られるようになれば、人々は原子力を求めるようになる。そのときのために、原子力技術は温存したほうがいい。</a:t>
            </a:r>
            <a:endParaRPr kumimoji="1" lang="ja-JP"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1268761"/>
            <a:ext cx="8229600" cy="5589240"/>
          </a:xfrm>
        </p:spPr>
        <p:txBody>
          <a:bodyPr>
            <a:noAutofit/>
          </a:bodyPr>
          <a:lstStyle/>
          <a:p>
            <a:pPr>
              <a:lnSpc>
                <a:spcPct val="90000"/>
              </a:lnSpc>
            </a:pPr>
            <a:r>
              <a:rPr lang="ja-JP" altLang="en-US" dirty="0"/>
              <a:t>地方で作られた電気がどこで使われているか、発電の経済性、これから発生する廃棄物処理費用の問題などどれをとっても、地方に必要なものであるとは考えられない</a:t>
            </a:r>
            <a:r>
              <a:rPr lang="ja-JP" altLang="en-US" dirty="0" smtClean="0"/>
              <a:t>。</a:t>
            </a:r>
            <a:endParaRPr lang="ja-JP" altLang="en-US" dirty="0"/>
          </a:p>
          <a:p>
            <a:pPr>
              <a:lnSpc>
                <a:spcPct val="90000"/>
              </a:lnSpc>
            </a:pPr>
            <a:r>
              <a:rPr lang="ja-JP" altLang="en-US" dirty="0" smtClean="0"/>
              <a:t>電力</a:t>
            </a:r>
            <a:r>
              <a:rPr lang="ja-JP" altLang="en-US" dirty="0"/>
              <a:t>のほとんどはいわゆる都市で利用されて</a:t>
            </a:r>
            <a:r>
              <a:rPr lang="ja-JP" altLang="en-US" dirty="0" smtClean="0"/>
              <a:t>いる。</a:t>
            </a:r>
            <a:r>
              <a:rPr lang="ja-JP" altLang="en-US" dirty="0" smtClean="0">
                <a:solidFill>
                  <a:srgbClr val="FF0000"/>
                </a:solidFill>
              </a:rPr>
              <a:t>安全であるならば、なぜ</a:t>
            </a:r>
            <a:r>
              <a:rPr lang="ja-JP" altLang="en-US" dirty="0">
                <a:solidFill>
                  <a:srgbClr val="FF0000"/>
                </a:solidFill>
              </a:rPr>
              <a:t>大都会に原発が作れないか</a:t>
            </a:r>
            <a:r>
              <a:rPr lang="ja-JP" altLang="en-US" dirty="0"/>
              <a:t>を、都市と地方の公平性を実現するという観点から、地方にいる人間が納得できるように説明しないと、原発問題について都会と地方の対立、というより地方の人間からみた都会の人間の発言に対する、胡散臭さは消えない。</a:t>
            </a:r>
          </a:p>
        </p:txBody>
      </p:sp>
      <p:sp>
        <p:nvSpPr>
          <p:cNvPr id="3" name="タイトル 1"/>
          <p:cNvSpPr>
            <a:spLocks noGrp="1"/>
          </p:cNvSpPr>
          <p:nvPr>
            <p:ph type="title"/>
          </p:nvPr>
        </p:nvSpPr>
        <p:spPr>
          <a:xfrm>
            <a:off x="107504" y="116632"/>
            <a:ext cx="8964488" cy="1008112"/>
          </a:xfrm>
          <a:ln>
            <a:solidFill>
              <a:schemeClr val="tx1">
                <a:lumMod val="95000"/>
                <a:lumOff val="5000"/>
              </a:schemeClr>
            </a:solidFill>
          </a:ln>
        </p:spPr>
        <p:txBody>
          <a:bodyPr>
            <a:normAutofit/>
          </a:bodyPr>
          <a:lstStyle/>
          <a:p>
            <a:r>
              <a:rPr kumimoji="1" lang="ja-JP" altLang="en-US" dirty="0" smtClean="0"/>
              <a:t>原発の立地場所</a:t>
            </a:r>
            <a:endParaRPr kumimoji="1" lang="ja-JP"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95536" y="1598935"/>
            <a:ext cx="7772400" cy="1470025"/>
          </a:xfrm>
          <a:solidFill>
            <a:srgbClr val="FFFF00"/>
          </a:solidFill>
          <a:ln w="28575">
            <a:solidFill>
              <a:schemeClr val="tx1"/>
            </a:solidFill>
          </a:ln>
        </p:spPr>
        <p:txBody>
          <a:bodyPr/>
          <a:lstStyle/>
          <a:p>
            <a:pPr algn="l"/>
            <a:r>
              <a:rPr kumimoji="1" lang="ja-JP" altLang="en-US" dirty="0" smtClean="0"/>
              <a:t>原発無害化技術</a:t>
            </a:r>
            <a:r>
              <a:rPr kumimoji="1" lang="en-US" altLang="ja-JP" dirty="0" smtClean="0"/>
              <a:t/>
            </a:r>
            <a:br>
              <a:rPr kumimoji="1" lang="en-US" altLang="ja-JP" dirty="0" smtClean="0"/>
            </a:br>
            <a:r>
              <a:rPr lang="ja-JP" altLang="en-US" dirty="0" smtClean="0"/>
              <a:t>新エネルギー技術</a:t>
            </a:r>
            <a:endParaRPr kumimoji="1" lang="ja-JP" altLang="en-US" dirty="0"/>
          </a:p>
        </p:txBody>
      </p:sp>
      <p:sp>
        <p:nvSpPr>
          <p:cNvPr id="5" name="サブタイトル 4"/>
          <p:cNvSpPr>
            <a:spLocks noGrp="1"/>
          </p:cNvSpPr>
          <p:nvPr>
            <p:ph type="subTitle" idx="1"/>
          </p:nvPr>
        </p:nvSpPr>
        <p:spPr>
          <a:xfrm>
            <a:off x="395536" y="4005064"/>
            <a:ext cx="8208912" cy="720080"/>
          </a:xfrm>
          <a:solidFill>
            <a:srgbClr val="FFFF00"/>
          </a:solidFill>
          <a:ln>
            <a:solidFill>
              <a:schemeClr val="tx1">
                <a:lumMod val="95000"/>
                <a:lumOff val="5000"/>
              </a:schemeClr>
            </a:solidFill>
          </a:ln>
        </p:spPr>
        <p:txBody>
          <a:bodyPr>
            <a:noAutofit/>
          </a:bodyPr>
          <a:lstStyle/>
          <a:p>
            <a:pPr algn="l"/>
            <a:r>
              <a:rPr kumimoji="1" lang="ja-JP" altLang="en-US" sz="4800" dirty="0" smtClean="0">
                <a:solidFill>
                  <a:schemeClr val="tx1">
                    <a:lumMod val="95000"/>
                    <a:lumOff val="5000"/>
                  </a:schemeClr>
                </a:solidFill>
              </a:rPr>
              <a:t>どちらが可能性が高いのか？</a:t>
            </a:r>
            <a:endParaRPr kumimoji="1" lang="ja-JP" altLang="en-US" sz="4800" dirty="0">
              <a:solidFill>
                <a:schemeClr val="tx1">
                  <a:lumMod val="95000"/>
                  <a:lumOff val="5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964488" cy="1143000"/>
          </a:xfrm>
          <a:ln>
            <a:solidFill>
              <a:schemeClr val="tx1">
                <a:lumMod val="95000"/>
                <a:lumOff val="5000"/>
              </a:schemeClr>
            </a:solidFill>
          </a:ln>
        </p:spPr>
        <p:txBody>
          <a:bodyPr>
            <a:normAutofit fontScale="90000"/>
          </a:bodyPr>
          <a:lstStyle/>
          <a:p>
            <a:r>
              <a:rPr lang="ja-JP" altLang="ja-JP" dirty="0" smtClean="0"/>
              <a:t>再生可能エネルギー</a:t>
            </a:r>
            <a:r>
              <a:rPr lang="ja-JP" altLang="ja-JP" dirty="0" smtClean="0">
                <a:solidFill>
                  <a:srgbClr val="FF0000"/>
                </a:solidFill>
              </a:rPr>
              <a:t>固定</a:t>
            </a:r>
            <a:r>
              <a:rPr lang="ja-JP" altLang="ja-JP" dirty="0" smtClean="0"/>
              <a:t>価格買取制度</a:t>
            </a:r>
            <a:endParaRPr kumimoji="1" lang="ja-JP" altLang="en-US" dirty="0"/>
          </a:p>
        </p:txBody>
      </p:sp>
      <p:sp>
        <p:nvSpPr>
          <p:cNvPr id="3" name="コンテンツ プレースホルダ 2"/>
          <p:cNvSpPr>
            <a:spLocks noGrp="1"/>
          </p:cNvSpPr>
          <p:nvPr>
            <p:ph idx="1"/>
          </p:nvPr>
        </p:nvSpPr>
        <p:spPr>
          <a:xfrm>
            <a:off x="457200" y="1600200"/>
            <a:ext cx="8686800" cy="5257800"/>
          </a:xfrm>
        </p:spPr>
        <p:txBody>
          <a:bodyPr>
            <a:normAutofit fontScale="92500"/>
          </a:bodyPr>
          <a:lstStyle/>
          <a:p>
            <a:r>
              <a:rPr lang="ja-JP" altLang="ja-JP" dirty="0" smtClean="0"/>
              <a:t>菅直人</a:t>
            </a:r>
            <a:r>
              <a:rPr lang="ja-JP" altLang="en-US" dirty="0" smtClean="0"/>
              <a:t>総理</a:t>
            </a:r>
            <a:r>
              <a:rPr lang="ja-JP" altLang="ja-JP" dirty="0" smtClean="0"/>
              <a:t>の置き土産</a:t>
            </a:r>
            <a:endParaRPr lang="en-US" altLang="ja-JP" dirty="0" smtClean="0"/>
          </a:p>
          <a:p>
            <a:r>
              <a:rPr lang="ja-JP" altLang="ja-JP" dirty="0" smtClean="0"/>
              <a:t>高価格で買ってもらえるため技術開発が進まない</a:t>
            </a:r>
            <a:endParaRPr lang="en-US" altLang="ja-JP" dirty="0" smtClean="0"/>
          </a:p>
          <a:p>
            <a:r>
              <a:rPr lang="ja-JP" altLang="ja-JP" dirty="0" smtClean="0"/>
              <a:t>安くて低性能の太陽光発電装置を買ってきてとにかく面積を広げたほうが企業には得</a:t>
            </a:r>
            <a:endParaRPr lang="en-US" altLang="ja-JP" dirty="0" smtClean="0"/>
          </a:p>
          <a:p>
            <a:r>
              <a:rPr lang="ja-JP" altLang="ja-JP" dirty="0" smtClean="0"/>
              <a:t>劣悪な技術に補助金をつぎ込むのはまさに税金の無駄づかい。孫正義のような人間を潤すだけ</a:t>
            </a:r>
            <a:endParaRPr lang="en-US" altLang="ja-JP" dirty="0" smtClean="0"/>
          </a:p>
          <a:p>
            <a:r>
              <a:rPr lang="ja-JP" altLang="ja-JP" dirty="0" smtClean="0">
                <a:solidFill>
                  <a:srgbClr val="FF0000"/>
                </a:solidFill>
              </a:rPr>
              <a:t>太陽光スペクトルの幅広い部分を電気に置き換える仕組み</a:t>
            </a:r>
            <a:r>
              <a:rPr lang="ja-JP" altLang="ja-JP" dirty="0" smtClean="0"/>
              <a:t>を開発しているグループがある。</a:t>
            </a:r>
            <a:endParaRPr lang="en-US" altLang="ja-JP" dirty="0" smtClean="0"/>
          </a:p>
          <a:p>
            <a:r>
              <a:rPr lang="ja-JP" altLang="ja-JP" dirty="0" smtClean="0"/>
              <a:t>これが実現すれば原子力発電並みの効率を持つ太陽光発電が可能となる。</a:t>
            </a:r>
          </a:p>
          <a:p>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820472" cy="1143000"/>
          </a:xfrm>
          <a:ln>
            <a:solidFill>
              <a:schemeClr val="tx1">
                <a:lumMod val="95000"/>
                <a:lumOff val="5000"/>
              </a:schemeClr>
            </a:solidFill>
          </a:ln>
        </p:spPr>
        <p:txBody>
          <a:bodyPr>
            <a:normAutofit fontScale="90000"/>
          </a:bodyPr>
          <a:lstStyle/>
          <a:p>
            <a:r>
              <a:rPr kumimoji="1" lang="ja-JP" altLang="en-US" dirty="0" smtClean="0"/>
              <a:t>再生可能エネルギー発電設備導入状況</a:t>
            </a:r>
            <a:endParaRPr kumimoji="1" lang="ja-JP" altLang="en-US" dirty="0"/>
          </a:p>
        </p:txBody>
      </p:sp>
      <p:pic>
        <p:nvPicPr>
          <p:cNvPr id="35842" name="Picture 2"/>
          <p:cNvPicPr>
            <a:picLocks noChangeAspect="1" noChangeArrowheads="1"/>
          </p:cNvPicPr>
          <p:nvPr/>
        </p:nvPicPr>
        <p:blipFill>
          <a:blip r:embed="rId3" cstate="print"/>
          <a:srcRect l="1595" t="32790" r="50000" b="830"/>
          <a:stretch>
            <a:fillRect/>
          </a:stretch>
        </p:blipFill>
        <p:spPr bwMode="auto">
          <a:xfrm>
            <a:off x="611560" y="1298872"/>
            <a:ext cx="7272808" cy="5514504"/>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tx1"/>
            </a:solidFill>
          </a:ln>
        </p:spPr>
        <p:txBody>
          <a:bodyPr/>
          <a:lstStyle/>
          <a:p>
            <a:r>
              <a:rPr lang="ja-JP" altLang="ja-JP" dirty="0" smtClean="0"/>
              <a:t>固定価格制度（</a:t>
            </a:r>
            <a:r>
              <a:rPr lang="en-US" altLang="ja-JP" dirty="0" smtClean="0"/>
              <a:t>Feed in Tariff:</a:t>
            </a:r>
            <a:r>
              <a:rPr lang="ja-JP" altLang="ja-JP" dirty="0" smtClean="0"/>
              <a:t>　</a:t>
            </a:r>
            <a:r>
              <a:rPr lang="en-US" altLang="ja-JP" dirty="0" smtClean="0"/>
              <a:t>FIT</a:t>
            </a:r>
            <a:r>
              <a:rPr lang="ja-JP" altLang="ja-JP" dirty="0" smtClean="0"/>
              <a:t>）</a:t>
            </a:r>
            <a:endParaRPr kumimoji="1" lang="ja-JP" altLang="en-US" dirty="0"/>
          </a:p>
        </p:txBody>
      </p:sp>
      <p:sp>
        <p:nvSpPr>
          <p:cNvPr id="3" name="コンテンツ プレースホルダ 2"/>
          <p:cNvSpPr>
            <a:spLocks noGrp="1"/>
          </p:cNvSpPr>
          <p:nvPr>
            <p:ph idx="1"/>
          </p:nvPr>
        </p:nvSpPr>
        <p:spPr>
          <a:xfrm>
            <a:off x="457200" y="1600200"/>
            <a:ext cx="8507288" cy="4525963"/>
          </a:xfrm>
        </p:spPr>
        <p:txBody>
          <a:bodyPr>
            <a:normAutofit fontScale="92500" lnSpcReduction="10000"/>
          </a:bodyPr>
          <a:lstStyle/>
          <a:p>
            <a:r>
              <a:rPr lang="ja-JP" altLang="ja-JP" dirty="0" smtClean="0"/>
              <a:t>これによって再エネビジネスは大きく変わり、特に</a:t>
            </a:r>
            <a:r>
              <a:rPr lang="ja-JP" altLang="ja-JP" dirty="0" smtClean="0">
                <a:solidFill>
                  <a:srgbClr val="FF0000"/>
                </a:solidFill>
              </a:rPr>
              <a:t>太陽光発電が急拡大</a:t>
            </a:r>
            <a:endParaRPr lang="en-US" altLang="ja-JP" dirty="0" smtClean="0"/>
          </a:p>
          <a:p>
            <a:r>
              <a:rPr lang="ja-JP" altLang="ja-JP" dirty="0" smtClean="0"/>
              <a:t>金融面に配慮し、認定を早い段階で行う制度。意図通りに成功した半面、手抜き工事や認定だけ取得して着工にとりかからない業者の例が報告</a:t>
            </a:r>
            <a:endParaRPr lang="ja-JP" altLang="en-US" dirty="0" smtClean="0"/>
          </a:p>
          <a:p>
            <a:r>
              <a:rPr lang="ja-JP" altLang="ja-JP" dirty="0" smtClean="0"/>
              <a:t>同制度は福島原発事故直後に、脱原発を打ち出した民主党の菅直人政権で導入が</a:t>
            </a:r>
            <a:r>
              <a:rPr lang="ja-JP" altLang="en-US" dirty="0" smtClean="0"/>
              <a:t>決定、</a:t>
            </a:r>
            <a:r>
              <a:rPr lang="ja-JP" altLang="ja-JP" dirty="0" smtClean="0"/>
              <a:t>人気が低迷した菅政権は飛びついた。</a:t>
            </a:r>
            <a:endParaRPr lang="en-US" altLang="ja-JP" dirty="0" smtClean="0"/>
          </a:p>
          <a:p>
            <a:r>
              <a:rPr lang="ja-JP" altLang="ja-JP" dirty="0" smtClean="0"/>
              <a:t>国民の信頼を失った経産省</a:t>
            </a:r>
            <a:r>
              <a:rPr lang="ja-JP" altLang="en-US" dirty="0" smtClean="0"/>
              <a:t>も</a:t>
            </a:r>
            <a:r>
              <a:rPr lang="ja-JP" altLang="ja-JP" dirty="0" smtClean="0"/>
              <a:t>信頼回復の手段として再エネを強調</a:t>
            </a:r>
            <a:endParaRPr lang="en-US" altLang="ja-JP" dirty="0" smtClean="0"/>
          </a:p>
          <a:p>
            <a:endParaRPr lang="en-US" altLang="ja-JP"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525344"/>
          </a:xfrm>
        </p:spPr>
        <p:txBody>
          <a:bodyPr>
            <a:normAutofit/>
          </a:bodyPr>
          <a:lstStyle/>
          <a:p>
            <a:r>
              <a:rPr lang="ja-JP" altLang="ja-JP" sz="3600" dirty="0" smtClean="0"/>
              <a:t>電力会社の発電単価は全電源平均をならせば１</a:t>
            </a:r>
            <a:r>
              <a:rPr lang="en-US" altLang="ja-JP" sz="3600" dirty="0" smtClean="0"/>
              <a:t>kW</a:t>
            </a:r>
            <a:r>
              <a:rPr lang="ja-JP" altLang="ja-JP" sz="3600" dirty="0" smtClean="0"/>
              <a:t>当たり６円程度</a:t>
            </a:r>
            <a:endParaRPr lang="en-US" altLang="ja-JP" sz="3600" dirty="0" smtClean="0"/>
          </a:p>
          <a:p>
            <a:r>
              <a:rPr lang="ja-JP" altLang="ja-JP" sz="3600" dirty="0" smtClean="0"/>
              <a:t>１２年度からの太陽光買取価格は同４２円（１３年度３７・８円（同）に値下げ）と利益の出る金額で、２０年の買い取りを保証</a:t>
            </a:r>
            <a:endParaRPr lang="en-US" altLang="ja-JP" sz="3600" dirty="0" smtClean="0"/>
          </a:p>
          <a:p>
            <a:r>
              <a:rPr lang="ja-JP" altLang="ja-JP" sz="3600" dirty="0" smtClean="0"/>
              <a:t>制度開始前に再エネ発電設備量は２０６０万</a:t>
            </a:r>
            <a:r>
              <a:rPr lang="en-US" altLang="ja-JP" sz="3600" dirty="0" smtClean="0"/>
              <a:t>kW</a:t>
            </a:r>
            <a:r>
              <a:rPr lang="ja-JP" altLang="ja-JP" sz="3600" dirty="0" err="1" smtClean="0"/>
              <a:t>、</a:t>
            </a:r>
            <a:r>
              <a:rPr lang="ja-JP" altLang="ja-JP" sz="3600" dirty="0" smtClean="0"/>
              <a:t>導入開始から</a:t>
            </a:r>
            <a:r>
              <a:rPr lang="en-US" altLang="ja-JP" sz="3600" dirty="0" smtClean="0"/>
              <a:t>2013</a:t>
            </a:r>
            <a:r>
              <a:rPr lang="ja-JP" altLang="en-US" sz="3600" dirty="0" smtClean="0"/>
              <a:t>年</a:t>
            </a:r>
            <a:r>
              <a:rPr lang="ja-JP" altLang="ja-JP" sz="3600" dirty="0" smtClean="0"/>
              <a:t>１１月までに６４５・３万</a:t>
            </a:r>
            <a:r>
              <a:rPr lang="en-US" altLang="ja-JP" sz="3600" dirty="0" smtClean="0"/>
              <a:t>kW</a:t>
            </a:r>
            <a:r>
              <a:rPr lang="ja-JP" altLang="ja-JP" sz="3600" dirty="0" smtClean="0"/>
              <a:t>も新設。そのうち６２５・８万キロワットが太陽光発電の設備</a:t>
            </a:r>
            <a:r>
              <a:rPr lang="en-US" altLang="ja-JP" sz="3600" dirty="0" smtClean="0"/>
              <a:t/>
            </a:r>
            <a:br>
              <a:rPr lang="en-US" altLang="ja-JP" sz="3600" dirty="0" smtClean="0"/>
            </a:br>
            <a:endParaRPr kumimoji="1" lang="ja-JP" altLang="en-US" sz="3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332656"/>
            <a:ext cx="8964488" cy="6525344"/>
          </a:xfrm>
        </p:spPr>
        <p:txBody>
          <a:bodyPr>
            <a:normAutofit/>
          </a:bodyPr>
          <a:lstStyle/>
          <a:p>
            <a:r>
              <a:rPr lang="ja-JP" altLang="ja-JP" sz="3600" dirty="0" smtClean="0"/>
              <a:t>北海道電力は</a:t>
            </a:r>
            <a:r>
              <a:rPr lang="en-US" altLang="ja-JP" sz="3600" dirty="0" smtClean="0"/>
              <a:t>2013</a:t>
            </a:r>
            <a:r>
              <a:rPr lang="ja-JP" altLang="en-US" sz="3600" dirty="0" smtClean="0"/>
              <a:t>年</a:t>
            </a:r>
            <a:r>
              <a:rPr lang="ja-JP" altLang="ja-JP" sz="3600" dirty="0" smtClean="0"/>
              <a:t>売電申請のあった出力２０００</a:t>
            </a:r>
            <a:r>
              <a:rPr lang="en-US" altLang="ja-JP" sz="3600" dirty="0" smtClean="0"/>
              <a:t>kW</a:t>
            </a:r>
            <a:r>
              <a:rPr lang="ja-JP" altLang="ja-JP" sz="3600" dirty="0" smtClean="0"/>
              <a:t>以上の大規模発電を１５６万</a:t>
            </a:r>
            <a:r>
              <a:rPr lang="en-US" altLang="ja-JP" sz="3600" dirty="0" smtClean="0"/>
              <a:t>kW</a:t>
            </a:r>
            <a:r>
              <a:rPr lang="ja-JP" altLang="ja-JP" sz="3600" dirty="0" smtClean="0"/>
              <a:t>分受け付け</a:t>
            </a:r>
            <a:r>
              <a:rPr lang="ja-JP" altLang="en-US" sz="3600" dirty="0" smtClean="0"/>
              <a:t>、</a:t>
            </a:r>
            <a:r>
              <a:rPr lang="ja-JP" altLang="ja-JP" sz="3600" dirty="0" smtClean="0"/>
              <a:t>上限に上限を４０万</a:t>
            </a:r>
            <a:r>
              <a:rPr lang="en-US" altLang="ja-JP" sz="3600" dirty="0" smtClean="0"/>
              <a:t>kW</a:t>
            </a:r>
            <a:r>
              <a:rPr lang="ja-JP" altLang="ja-JP" sz="3600" dirty="0" smtClean="0"/>
              <a:t>と発表</a:t>
            </a:r>
            <a:r>
              <a:rPr lang="ja-JP" altLang="en-US" sz="3600" dirty="0" smtClean="0"/>
              <a:t>。</a:t>
            </a:r>
            <a:endParaRPr lang="en-US" altLang="ja-JP" sz="3600" dirty="0" smtClean="0"/>
          </a:p>
          <a:p>
            <a:r>
              <a:rPr lang="ja-JP" altLang="ja-JP" sz="3600" dirty="0" smtClean="0"/>
              <a:t>同社の最大販売電力は冬場で５５０万</a:t>
            </a:r>
            <a:r>
              <a:rPr lang="en-US" altLang="ja-JP" sz="3600" dirty="0" smtClean="0"/>
              <a:t>kW</a:t>
            </a:r>
            <a:r>
              <a:rPr lang="ja-JP" altLang="ja-JP" sz="3600" dirty="0" err="1" smtClean="0"/>
              <a:t>。</a:t>
            </a:r>
            <a:r>
              <a:rPr lang="ja-JP" altLang="ja-JP" sz="3600" dirty="0" smtClean="0"/>
              <a:t>天候で左右される太陽光発電を１５０万</a:t>
            </a:r>
            <a:r>
              <a:rPr lang="en-US" altLang="ja-JP" sz="3600" dirty="0" smtClean="0"/>
              <a:t>kW</a:t>
            </a:r>
            <a:r>
              <a:rPr lang="ja-JP" altLang="ja-JP" sz="3600" dirty="0" smtClean="0"/>
              <a:t>入れたら、安定的な電力供給</a:t>
            </a:r>
            <a:r>
              <a:rPr lang="ja-JP" altLang="en-US" sz="3600" dirty="0" smtClean="0"/>
              <a:t>に支障</a:t>
            </a:r>
            <a:endParaRPr lang="en-US" altLang="ja-JP" sz="3600" dirty="0" smtClean="0"/>
          </a:p>
          <a:p>
            <a:r>
              <a:rPr lang="ja-JP" altLang="ja-JP" sz="3600" dirty="0" smtClean="0"/>
              <a:t>発送電分離と電力自由化が検討される中で電力会社は</a:t>
            </a:r>
            <a:r>
              <a:rPr lang="ja-JP" altLang="en-US" sz="3600" dirty="0" smtClean="0"/>
              <a:t>、</a:t>
            </a:r>
            <a:r>
              <a:rPr lang="ja-JP" altLang="ja-JP" sz="3600" dirty="0" smtClean="0"/>
              <a:t>送電網の大幅な整備には踏み切れない。</a:t>
            </a:r>
            <a:endParaRPr kumimoji="1" lang="ja-JP" altLang="en-US" sz="3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20000"/>
              <a:lumOff val="80000"/>
            </a:schemeClr>
          </a:solidFill>
          <a:ln>
            <a:solidFill>
              <a:schemeClr val="tx1">
                <a:lumMod val="95000"/>
                <a:lumOff val="5000"/>
              </a:schemeClr>
            </a:solidFill>
          </a:ln>
        </p:spPr>
        <p:txBody>
          <a:bodyPr>
            <a:normAutofit fontScale="90000"/>
          </a:bodyPr>
          <a:lstStyle/>
          <a:p>
            <a:r>
              <a:rPr lang="ja-JP" altLang="ja-JP" b="1" dirty="0" smtClean="0"/>
              <a:t>日米同盟</a:t>
            </a:r>
            <a:r>
              <a:rPr lang="en-US" altLang="ja-JP" b="1" dirty="0" smtClean="0"/>
              <a:t>     </a:t>
            </a:r>
            <a:r>
              <a:rPr lang="ja-JP" altLang="ja-JP" b="1" dirty="0" smtClean="0"/>
              <a:t>脱原発へ最大の障害　</a:t>
            </a:r>
            <a:r>
              <a:rPr lang="en-US" altLang="ja-JP" b="1" dirty="0" smtClean="0"/>
              <a:t/>
            </a:r>
            <a:br>
              <a:rPr lang="en-US" altLang="ja-JP" b="1" dirty="0" smtClean="0"/>
            </a:br>
            <a:r>
              <a:rPr lang="ja-JP" altLang="ja-JP" b="1" dirty="0" smtClean="0"/>
              <a:t>吉岡斉九州大学副学長</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ja-JP" dirty="0" smtClean="0"/>
              <a:t>日本の原子力推進体制は</a:t>
            </a:r>
            <a:r>
              <a:rPr lang="en-US" altLang="ja-JP" dirty="0" smtClean="0"/>
              <a:t>1956</a:t>
            </a:r>
            <a:r>
              <a:rPr lang="ja-JP" altLang="ja-JP" dirty="0" smtClean="0"/>
              <a:t>年確立、国会議員の大多数が賛成する挙国一致体制</a:t>
            </a:r>
            <a:r>
              <a:rPr lang="en-US" altLang="ja-JP" dirty="0" smtClean="0"/>
              <a:t> </a:t>
            </a:r>
          </a:p>
          <a:p>
            <a:r>
              <a:rPr lang="ja-JP" altLang="ja-JP" dirty="0" smtClean="0"/>
              <a:t>政治介入も少なかったが、濃縮ウラン、使用済み核燃料からプルトニウムを取り出す再処理、高速増殖炉など核兵器につながる「機微核技術」については自民党政権は強い執着</a:t>
            </a:r>
            <a:r>
              <a:rPr lang="ja-JP" altLang="en-US" dirty="0" smtClean="0"/>
              <a:t>、</a:t>
            </a:r>
            <a:r>
              <a:rPr lang="ja-JP" altLang="ja-JP" dirty="0" smtClean="0"/>
              <a:t>背景には国家安全保障の原子力という発想</a:t>
            </a:r>
            <a:endParaRPr lang="en-US" altLang="ja-JP" dirty="0" smtClean="0"/>
          </a:p>
          <a:p>
            <a:r>
              <a:rPr lang="ja-JP" altLang="ja-JP" dirty="0" smtClean="0"/>
              <a:t>核武装は控えるがその技術的産業的な潜在力を外交カードとして</a:t>
            </a:r>
            <a:r>
              <a:rPr lang="ja-JP" altLang="en-US" dirty="0" smtClean="0"/>
              <a:t>使用</a:t>
            </a:r>
            <a:endParaRPr lang="en-US" altLang="ja-JP" dirty="0" smtClean="0"/>
          </a:p>
          <a:p>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solidFill>
            <a:srgbClr val="FFFF00"/>
          </a:solidFill>
          <a:ln>
            <a:solidFill>
              <a:schemeClr val="tx1">
                <a:lumMod val="75000"/>
                <a:lumOff val="25000"/>
              </a:schemeClr>
            </a:solidFill>
          </a:ln>
        </p:spPr>
        <p:txBody>
          <a:bodyPr/>
          <a:lstStyle/>
          <a:p>
            <a:r>
              <a:rPr kumimoji="1" lang="ja-JP" altLang="en-US" dirty="0" smtClean="0"/>
              <a:t>ウランとプルトニウム</a:t>
            </a:r>
            <a:endParaRPr kumimoji="1" lang="ja-JP" altLang="en-US" dirty="0"/>
          </a:p>
        </p:txBody>
      </p:sp>
      <p:sp>
        <p:nvSpPr>
          <p:cNvPr id="3" name="コンテンツ プレースホルダ 2"/>
          <p:cNvSpPr>
            <a:spLocks noGrp="1"/>
          </p:cNvSpPr>
          <p:nvPr>
            <p:ph idx="1"/>
          </p:nvPr>
        </p:nvSpPr>
        <p:spPr>
          <a:xfrm>
            <a:off x="0" y="1340768"/>
            <a:ext cx="9144000" cy="5517232"/>
          </a:xfrm>
        </p:spPr>
        <p:txBody>
          <a:bodyPr>
            <a:normAutofit fontScale="85000" lnSpcReduction="20000"/>
          </a:bodyPr>
          <a:lstStyle/>
          <a:p>
            <a:r>
              <a:rPr lang="ja-JP" altLang="ja-JP" dirty="0" smtClean="0"/>
              <a:t>ビッグバンのあと放射性物質の生き残ったものの一つがウランで、その代表格は</a:t>
            </a:r>
            <a:r>
              <a:rPr lang="ja-JP" altLang="ja-JP" b="1" dirty="0" smtClean="0"/>
              <a:t>ウラン二三八</a:t>
            </a:r>
            <a:r>
              <a:rPr lang="ja-JP" altLang="ja-JP" dirty="0" smtClean="0"/>
              <a:t>です。これは半分に減るまでに</a:t>
            </a:r>
            <a:r>
              <a:rPr lang="ja-JP" altLang="ja-JP" b="1" dirty="0" smtClean="0"/>
              <a:t>四五億年</a:t>
            </a:r>
            <a:r>
              <a:rPr lang="ja-JP" altLang="ja-JP" dirty="0" smtClean="0"/>
              <a:t>もかかる。</a:t>
            </a:r>
            <a:endParaRPr lang="en-US" altLang="ja-JP" dirty="0" smtClean="0"/>
          </a:p>
          <a:p>
            <a:r>
              <a:rPr lang="ja-JP" altLang="ja-JP" dirty="0" smtClean="0"/>
              <a:t>天然にあるもので核分裂を起こせるものはウランだけ。しかし九九パーセントは非核分裂性のウラン二三八で、これを</a:t>
            </a:r>
            <a:r>
              <a:rPr lang="ja-JP" altLang="ja-JP" b="1" dirty="0" smtClean="0"/>
              <a:t>プルトニウム二三八</a:t>
            </a:r>
            <a:r>
              <a:rPr lang="ja-JP" altLang="ja-JP" dirty="0" smtClean="0"/>
              <a:t>に変換して利用しようとする夢</a:t>
            </a:r>
            <a:r>
              <a:rPr lang="ja-JP" altLang="ja-JP" smtClean="0"/>
              <a:t>が生まれした</a:t>
            </a:r>
            <a:r>
              <a:rPr lang="ja-JP" altLang="ja-JP" dirty="0" smtClean="0"/>
              <a:t>。</a:t>
            </a:r>
            <a:r>
              <a:rPr lang="ja-JP" altLang="ja-JP" b="1" dirty="0" smtClean="0"/>
              <a:t>高速増殖炉</a:t>
            </a:r>
            <a:r>
              <a:rPr lang="ja-JP" altLang="ja-JP" dirty="0" smtClean="0"/>
              <a:t>ですが、実現の見込みはまだ立ってい</a:t>
            </a:r>
            <a:r>
              <a:rPr lang="ja-JP" altLang="en-US" dirty="0" smtClean="0"/>
              <a:t>ない</a:t>
            </a:r>
            <a:r>
              <a:rPr lang="ja-JP" altLang="ja-JP" dirty="0" smtClean="0"/>
              <a:t>。</a:t>
            </a:r>
            <a:endParaRPr lang="en-US" altLang="ja-JP" dirty="0" smtClean="0"/>
          </a:p>
          <a:p>
            <a:r>
              <a:rPr lang="ja-JP" altLang="ja-JP" dirty="0" smtClean="0"/>
              <a:t>プルトニウムはウランに比べ</a:t>
            </a:r>
            <a:r>
              <a:rPr lang="ja-JP" altLang="ja-JP" b="1" dirty="0" smtClean="0"/>
              <a:t>数十万倍も毒性が強い</a:t>
            </a:r>
            <a:r>
              <a:rPr lang="ja-JP" altLang="ja-JP" dirty="0" smtClean="0"/>
              <a:t>。使用済み核燃料は地球から簡単に消えるものでは</a:t>
            </a:r>
            <a:r>
              <a:rPr lang="ja-JP" altLang="en-US" dirty="0" smtClean="0"/>
              <a:t>ない</a:t>
            </a:r>
            <a:r>
              <a:rPr lang="ja-JP" altLang="ja-JP" dirty="0" smtClean="0"/>
              <a:t>。</a:t>
            </a:r>
            <a:r>
              <a:rPr lang="ja-JP" altLang="ja-JP" b="1" dirty="0" smtClean="0"/>
              <a:t>百万年にわたる管理が必要</a:t>
            </a:r>
            <a:r>
              <a:rPr lang="ja-JP" altLang="ja-JP" dirty="0" smtClean="0"/>
              <a:t>。貯蔵場所は人類の能力を超えるのではないかと疑われる（小出裕章氏の『原発はいらない』を基に記述）。</a:t>
            </a:r>
            <a:endParaRPr lang="en-US" altLang="ja-JP" dirty="0" smtClean="0"/>
          </a:p>
          <a:p>
            <a:r>
              <a:rPr lang="ja-JP" altLang="ja-JP" dirty="0" smtClean="0"/>
              <a:t>この問題はエネルギー政策と電力会社の喉に突き刺さった大きな棘。刺を</a:t>
            </a:r>
            <a:r>
              <a:rPr lang="ja-JP" altLang="ja-JP" b="1" dirty="0" smtClean="0"/>
              <a:t>取り除くコストが安くないのであれば、原子力は安いエネルギーという説明は説得力を失います。</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0"/>
            <a:ext cx="8964488" cy="6858000"/>
          </a:xfrm>
        </p:spPr>
        <p:txBody>
          <a:bodyPr>
            <a:normAutofit lnSpcReduction="10000"/>
          </a:bodyPr>
          <a:lstStyle/>
          <a:p>
            <a:r>
              <a:rPr lang="ja-JP" altLang="ja-JP" dirty="0" smtClean="0"/>
              <a:t>日本の核武装を嫌う米国</a:t>
            </a:r>
            <a:r>
              <a:rPr lang="ja-JP" altLang="en-US" dirty="0" smtClean="0"/>
              <a:t>は</a:t>
            </a:r>
            <a:r>
              <a:rPr lang="ja-JP" altLang="ja-JP" dirty="0" smtClean="0"/>
              <a:t>日本にのみ機微技術の開発特権を与えることで日本の権力者の自尊心を満足させ、米国への忠誠心も高める</a:t>
            </a:r>
            <a:endParaRPr lang="en-US" altLang="ja-JP" dirty="0" smtClean="0"/>
          </a:p>
          <a:p>
            <a:r>
              <a:rPr lang="ja-JP" altLang="ja-JP" dirty="0" smtClean="0"/>
              <a:t>日米軍事同盟の生命線ともいえる。今や米国は日本のメーカーに製造面で強く依存している。日本が原発から撤退した場合、米国の原子力産業への影響は重大。軍事と民事双方にまたがる日米原子力同盟は、日本の脱原発に立ちはだかる最大の障害。</a:t>
            </a:r>
          </a:p>
          <a:p>
            <a:r>
              <a:rPr lang="ja-JP" altLang="ja-JP" dirty="0" smtClean="0"/>
              <a:t>民主党は当初、自民党政権の原子力政策を追認するだけ。福島の事故で変化。見</a:t>
            </a:r>
            <a:r>
              <a:rPr lang="ja-JP" altLang="ja-JP" dirty="0" err="1" smtClean="0"/>
              <a:t>げ</a:t>
            </a:r>
            <a:r>
              <a:rPr lang="ja-JP" altLang="ja-JP" dirty="0" smtClean="0"/>
              <a:t>道をつくりながらも「</a:t>
            </a:r>
            <a:r>
              <a:rPr lang="en-US" altLang="ja-JP" dirty="0" smtClean="0"/>
              <a:t>30</a:t>
            </a:r>
            <a:r>
              <a:rPr lang="ja-JP" altLang="ja-JP" dirty="0" smtClean="0"/>
              <a:t>年代ゼロ」方針を決定。世論に敏感に反応したといえる。問題はそれを体系的に政策にする力量がなかったこと。</a:t>
            </a:r>
          </a:p>
          <a:p>
            <a:endParaRPr kumimoji="1" lang="ja-JP"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w="57150">
            <a:solidFill>
              <a:schemeClr val="tx1">
                <a:lumMod val="95000"/>
                <a:lumOff val="5000"/>
              </a:schemeClr>
            </a:solidFill>
          </a:ln>
        </p:spPr>
        <p:txBody>
          <a:bodyPr>
            <a:normAutofit fontScale="90000"/>
          </a:bodyPr>
          <a:lstStyle/>
          <a:p>
            <a:r>
              <a:rPr lang="ja-JP" altLang="ja-JP" b="1" dirty="0" smtClean="0"/>
              <a:t>『電力システム改革をどう進めるか』八田達夫　</a:t>
            </a:r>
            <a:endParaRPr kumimoji="1" lang="ja-JP" altLang="en-US" dirty="0"/>
          </a:p>
        </p:txBody>
      </p:sp>
      <p:sp>
        <p:nvSpPr>
          <p:cNvPr id="3" name="コンテンツ プレースホルダ 2"/>
          <p:cNvSpPr>
            <a:spLocks noGrp="1"/>
          </p:cNvSpPr>
          <p:nvPr>
            <p:ph idx="1"/>
          </p:nvPr>
        </p:nvSpPr>
        <p:spPr>
          <a:xfrm>
            <a:off x="251520" y="1600200"/>
            <a:ext cx="8712968" cy="4525963"/>
          </a:xfrm>
        </p:spPr>
        <p:txBody>
          <a:bodyPr>
            <a:normAutofit/>
          </a:bodyPr>
          <a:lstStyle/>
          <a:p>
            <a:r>
              <a:rPr lang="ja-JP" altLang="ja-JP" dirty="0" smtClean="0">
                <a:solidFill>
                  <a:srgbClr val="FF0000"/>
                </a:solidFill>
              </a:rPr>
              <a:t>規模の経済</a:t>
            </a:r>
            <a:r>
              <a:rPr lang="ja-JP" altLang="ja-JP" dirty="0" smtClean="0"/>
              <a:t>が働くのは</a:t>
            </a:r>
            <a:r>
              <a:rPr lang="ja-JP" altLang="ja-JP" dirty="0" smtClean="0">
                <a:solidFill>
                  <a:srgbClr val="FF0000"/>
                </a:solidFill>
              </a:rPr>
              <a:t>送電線だけ</a:t>
            </a:r>
            <a:r>
              <a:rPr lang="ja-JP" altLang="ja-JP" dirty="0" smtClean="0"/>
              <a:t>で発電設備では働かないから、</a:t>
            </a:r>
            <a:r>
              <a:rPr lang="ja-JP" altLang="ja-JP" dirty="0" smtClean="0">
                <a:solidFill>
                  <a:srgbClr val="FF0000"/>
                </a:solidFill>
              </a:rPr>
              <a:t>発電部門での競争促進</a:t>
            </a:r>
            <a:r>
              <a:rPr lang="ja-JP" altLang="ja-JP" dirty="0" smtClean="0"/>
              <a:t>によりコスト軽減が図れる。</a:t>
            </a:r>
            <a:endParaRPr lang="en-US" altLang="ja-JP" dirty="0" smtClean="0"/>
          </a:p>
          <a:p>
            <a:r>
              <a:rPr lang="ja-JP" altLang="ja-JP" dirty="0" smtClean="0"/>
              <a:t>給電指令と送電設備を発電設備と経営切り離す</a:t>
            </a:r>
          </a:p>
          <a:p>
            <a:r>
              <a:rPr lang="en-US" altLang="ja-JP" dirty="0" smtClean="0"/>
              <a:t>30</a:t>
            </a:r>
            <a:r>
              <a:rPr lang="ja-JP" altLang="ja-JP" dirty="0" smtClean="0"/>
              <a:t>分同時同量制は自家発電のインセンティヴがわかないから、停電予防にならない</a:t>
            </a:r>
          </a:p>
          <a:p>
            <a:r>
              <a:rPr lang="ja-JP" altLang="ja-JP" dirty="0" smtClean="0"/>
              <a:t>需給逼迫時の大口需要者へのインセンティヴが働くような料金体系が必要</a:t>
            </a:r>
          </a:p>
          <a:p>
            <a:endParaRPr kumimoji="1" lang="ja-JP"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525344"/>
          </a:xfrm>
        </p:spPr>
        <p:txBody>
          <a:bodyPr>
            <a:normAutofit lnSpcReduction="10000"/>
          </a:bodyPr>
          <a:lstStyle/>
          <a:p>
            <a:r>
              <a:rPr lang="ja-JP" altLang="ja-JP" dirty="0" smtClean="0"/>
              <a:t>オイルショック時電力値上げでアルミ産業は消滅し知識集約型産業に転換した。</a:t>
            </a:r>
          </a:p>
          <a:p>
            <a:r>
              <a:rPr lang="ja-JP" altLang="ja-JP" dirty="0" smtClean="0"/>
              <a:t>コスト高の原子力発電の負担を将来世代に押し付けて、いずれ衰退してゆく</a:t>
            </a:r>
            <a:r>
              <a:rPr lang="ja-JP" altLang="ja-JP" dirty="0" smtClean="0">
                <a:solidFill>
                  <a:srgbClr val="FF0000"/>
                </a:solidFill>
              </a:rPr>
              <a:t>重厚長大産業の道連れ</a:t>
            </a:r>
            <a:r>
              <a:rPr lang="ja-JP" altLang="ja-JP" dirty="0" smtClean="0"/>
              <a:t>にすべきではない</a:t>
            </a:r>
          </a:p>
          <a:p>
            <a:r>
              <a:rPr lang="ja-JP" altLang="ja-JP" dirty="0" smtClean="0">
                <a:solidFill>
                  <a:srgbClr val="FF0000"/>
                </a:solidFill>
              </a:rPr>
              <a:t>使用済み燃料の処分費用</a:t>
            </a:r>
            <a:r>
              <a:rPr lang="ja-JP" altLang="ja-JP" dirty="0" smtClean="0"/>
              <a:t>　破産の恐れのある私企業では負担できない　政府の責任　それでも民間ンがやってきたのは政府がいずれやってくれるというもたれあい　それがすべての原子力政策の失敗の根源　</a:t>
            </a:r>
            <a:endParaRPr lang="en-US" altLang="ja-JP" dirty="0" smtClean="0"/>
          </a:p>
          <a:p>
            <a:r>
              <a:rPr lang="ja-JP" altLang="ja-JP" dirty="0" smtClean="0">
                <a:solidFill>
                  <a:srgbClr val="FF0000"/>
                </a:solidFill>
              </a:rPr>
              <a:t>地震大国</a:t>
            </a:r>
            <a:r>
              <a:rPr lang="ja-JP" altLang="ja-JP" dirty="0" smtClean="0"/>
              <a:t>日本ではよほどの金でなければ使用済み燃料を国が引き受けられないのであれば、その費用の詳細を明らかにすべき　</a:t>
            </a:r>
          </a:p>
          <a:p>
            <a:endParaRPr kumimoji="1" lang="ja-JP"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76672"/>
            <a:ext cx="8229600" cy="6192688"/>
          </a:xfrm>
        </p:spPr>
        <p:txBody>
          <a:bodyPr>
            <a:normAutofit/>
          </a:bodyPr>
          <a:lstStyle/>
          <a:p>
            <a:r>
              <a:rPr lang="ja-JP" altLang="ja-JP" dirty="0" smtClean="0"/>
              <a:t>需要量抑制が働かないから計画停電をする</a:t>
            </a:r>
          </a:p>
          <a:p>
            <a:r>
              <a:rPr lang="ja-JP" altLang="ja-JP" dirty="0" smtClean="0"/>
              <a:t>原子力事業者は有限責任　新しい原発は安全で継続するというのであれば、少なくとも福島事故にかかる損害費用をカバーできる保険への加入を義務付けるべき</a:t>
            </a:r>
          </a:p>
          <a:p>
            <a:r>
              <a:rPr lang="ja-JP" altLang="ja-JP" dirty="0" smtClean="0">
                <a:solidFill>
                  <a:srgbClr val="FF0000"/>
                </a:solidFill>
              </a:rPr>
              <a:t>政府のエネルギー・環境会議「コスト等検証委員会」は事故コストを加算した原発の発電費用は少なく見積もっても火力と同じであると明らかにした</a:t>
            </a:r>
          </a:p>
          <a:p>
            <a:endParaRPr kumimoji="1" lang="ja-JP"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w="28575">
            <a:solidFill>
              <a:schemeClr val="tx1"/>
            </a:solidFill>
          </a:ln>
        </p:spPr>
        <p:txBody>
          <a:bodyPr/>
          <a:lstStyle/>
          <a:p>
            <a:r>
              <a:rPr lang="ja-JP" altLang="ja-JP" dirty="0" smtClean="0"/>
              <a:t>姉歯事件</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en-US" altLang="ja-JP" dirty="0" smtClean="0"/>
              <a:t>10</a:t>
            </a:r>
            <a:r>
              <a:rPr lang="ja-JP" altLang="ja-JP" dirty="0" smtClean="0"/>
              <a:t>年以内に建築物に瑕疵が見つかったときには建築会社はそれを補償するという仕組みがあったが、建築会社がつぶれてしまい被害者が路頭に迷った。そのため保険加入義務がなされた。</a:t>
            </a:r>
            <a:endParaRPr lang="en-US" altLang="ja-JP" dirty="0" smtClean="0"/>
          </a:p>
          <a:p>
            <a:r>
              <a:rPr lang="ja-JP" altLang="ja-JP" dirty="0" smtClean="0"/>
              <a:t>電源が発生させる外部費用はその電源を用いた電力の使用者が負担するという原則に従うべき　その費用が市場で評価されたものとするためには民間保険でなければならない</a:t>
            </a:r>
          </a:p>
          <a:p>
            <a:endParaRPr kumimoji="1" lang="ja-JP"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597352"/>
          </a:xfrm>
        </p:spPr>
        <p:txBody>
          <a:bodyPr>
            <a:normAutofit/>
          </a:bodyPr>
          <a:lstStyle/>
          <a:p>
            <a:r>
              <a:rPr lang="ja-JP" altLang="ja-JP" dirty="0" smtClean="0"/>
              <a:t>公的な建築基準ができたのは</a:t>
            </a:r>
            <a:r>
              <a:rPr lang="en-US" altLang="ja-JP" dirty="0" smtClean="0"/>
              <a:t>1981</a:t>
            </a:r>
            <a:r>
              <a:rPr lang="ja-JP" altLang="ja-JP" dirty="0" smtClean="0"/>
              <a:t>年</a:t>
            </a:r>
          </a:p>
          <a:p>
            <a:r>
              <a:rPr lang="ja-JP" altLang="ja-JP" dirty="0" smtClean="0">
                <a:solidFill>
                  <a:srgbClr val="FF0000"/>
                </a:solidFill>
              </a:rPr>
              <a:t>福島原発</a:t>
            </a:r>
            <a:r>
              <a:rPr lang="ja-JP" altLang="ja-JP" dirty="0" smtClean="0"/>
              <a:t>は</a:t>
            </a:r>
            <a:r>
              <a:rPr lang="en-US" altLang="ja-JP" dirty="0" smtClean="0"/>
              <a:t>81</a:t>
            </a:r>
            <a:r>
              <a:rPr lang="ja-JP" altLang="ja-JP" dirty="0" smtClean="0"/>
              <a:t>年基準はクリアしていたが、</a:t>
            </a:r>
            <a:r>
              <a:rPr lang="en-US" altLang="ja-JP" dirty="0" smtClean="0">
                <a:solidFill>
                  <a:srgbClr val="FF0000"/>
                </a:solidFill>
              </a:rPr>
              <a:t>2006</a:t>
            </a:r>
            <a:r>
              <a:rPr lang="ja-JP" altLang="ja-JP" dirty="0" smtClean="0">
                <a:solidFill>
                  <a:srgbClr val="FF0000"/>
                </a:solidFill>
              </a:rPr>
              <a:t>年基準には全然あっていなかった</a:t>
            </a:r>
          </a:p>
          <a:p>
            <a:r>
              <a:rPr lang="ja-JP" altLang="ja-JP" dirty="0" smtClean="0"/>
              <a:t>ベントにフィルターを設置せずに古い仕様のままにしていた</a:t>
            </a:r>
          </a:p>
          <a:p>
            <a:r>
              <a:rPr lang="ja-JP" altLang="ja-JP" dirty="0" smtClean="0"/>
              <a:t>津波だけではなく、地震の影響が大きかった</a:t>
            </a:r>
          </a:p>
          <a:p>
            <a:r>
              <a:rPr lang="ja-JP" altLang="ja-JP" dirty="0" smtClean="0"/>
              <a:t>保安院は安全性を求めていたが、会社は</a:t>
            </a:r>
            <a:r>
              <a:rPr lang="en-US" altLang="ja-JP" dirty="0" smtClean="0"/>
              <a:t>2016</a:t>
            </a:r>
            <a:r>
              <a:rPr lang="ja-JP" altLang="ja-JP" dirty="0" smtClean="0"/>
              <a:t>年までには済むと言いながら</a:t>
            </a:r>
            <a:r>
              <a:rPr lang="en-US" altLang="ja-JP" dirty="0" smtClean="0"/>
              <a:t>2011</a:t>
            </a:r>
            <a:r>
              <a:rPr lang="ja-JP" altLang="ja-JP" dirty="0" smtClean="0"/>
              <a:t>年時点では何もやらなかった。</a:t>
            </a:r>
            <a:r>
              <a:rPr lang="en-US" altLang="ja-JP" dirty="0" smtClean="0"/>
              <a:t>2011</a:t>
            </a:r>
            <a:r>
              <a:rPr lang="ja-JP" altLang="ja-JP" dirty="0" smtClean="0"/>
              <a:t>年に</a:t>
            </a:r>
            <a:r>
              <a:rPr lang="en-US" altLang="ja-JP" dirty="0" smtClean="0"/>
              <a:t>1</a:t>
            </a:r>
            <a:r>
              <a:rPr lang="ja-JP" altLang="ja-JP" dirty="0" smtClean="0"/>
              <a:t>号炉は</a:t>
            </a:r>
            <a:r>
              <a:rPr lang="en-US" altLang="ja-JP" dirty="0" smtClean="0"/>
              <a:t>40</a:t>
            </a:r>
            <a:r>
              <a:rPr lang="ja-JP" altLang="ja-JP" dirty="0" smtClean="0"/>
              <a:t>歳を迎えたが、東電はなお</a:t>
            </a:r>
            <a:r>
              <a:rPr lang="en-US" altLang="ja-JP" dirty="0" smtClean="0"/>
              <a:t>60</a:t>
            </a:r>
            <a:r>
              <a:rPr lang="ja-JP" altLang="ja-JP" dirty="0" smtClean="0"/>
              <a:t>歳まで使おうという目論見だった</a:t>
            </a:r>
          </a:p>
          <a:p>
            <a:r>
              <a:rPr lang="en-US" altLang="ja-JP" dirty="0" smtClean="0"/>
              <a:t>30</a:t>
            </a:r>
            <a:r>
              <a:rPr lang="ja-JP" altLang="ja-JP" dirty="0" smtClean="0"/>
              <a:t>～</a:t>
            </a:r>
            <a:r>
              <a:rPr lang="en-US" altLang="ja-JP" dirty="0" smtClean="0"/>
              <a:t>40</a:t>
            </a:r>
            <a:r>
              <a:rPr lang="ja-JP" altLang="ja-JP" dirty="0" smtClean="0"/>
              <a:t>年　一人の技術者が前線にいる時間</a:t>
            </a:r>
            <a:endParaRPr kumimoji="1" lang="ja-JP"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75000"/>
                <a:lumOff val="25000"/>
              </a:schemeClr>
            </a:solidFill>
          </a:ln>
        </p:spPr>
        <p:txBody>
          <a:bodyPr/>
          <a:lstStyle/>
          <a:p>
            <a:r>
              <a:rPr lang="ja-JP" altLang="ja-JP" b="1" dirty="0" smtClean="0"/>
              <a:t>　</a:t>
            </a:r>
            <a:r>
              <a:rPr lang="ja-JP" altLang="en-US" b="1" dirty="0" smtClean="0"/>
              <a:t>エネルギー危機と観光</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lang="en-US" altLang="ja-JP" dirty="0"/>
              <a:t> </a:t>
            </a:r>
            <a:endParaRPr lang="ja-JP" altLang="ja-JP" dirty="0"/>
          </a:p>
          <a:p>
            <a:r>
              <a:rPr lang="ja-JP" altLang="ja-JP" dirty="0" smtClean="0"/>
              <a:t>石油</a:t>
            </a:r>
            <a:r>
              <a:rPr lang="ja-JP" altLang="ja-JP" dirty="0"/>
              <a:t>危機の時、不要不急の交通は削減する</a:t>
            </a:r>
            <a:r>
              <a:rPr lang="ja-JP" altLang="ja-JP" dirty="0" smtClean="0"/>
              <a:t>政策</a:t>
            </a:r>
            <a:endParaRPr lang="en-US" altLang="ja-JP" dirty="0" smtClean="0"/>
          </a:p>
          <a:p>
            <a:r>
              <a:rPr lang="ja-JP" altLang="ja-JP" dirty="0" smtClean="0"/>
              <a:t>土日</a:t>
            </a:r>
            <a:r>
              <a:rPr lang="ja-JP" altLang="ja-JP" dirty="0"/>
              <a:t>の交通、観光地の交通を抑制する</a:t>
            </a:r>
            <a:r>
              <a:rPr lang="ja-JP" altLang="ja-JP" dirty="0" smtClean="0"/>
              <a:t>通達</a:t>
            </a:r>
            <a:endParaRPr lang="en-US" altLang="ja-JP" dirty="0" smtClean="0"/>
          </a:p>
          <a:p>
            <a:r>
              <a:rPr lang="ja-JP" altLang="en-US" dirty="0" smtClean="0"/>
              <a:t>電源立地政策　水力、火力、原子力</a:t>
            </a:r>
            <a:endParaRPr lang="en-US" altLang="ja-JP" dirty="0" smtClean="0"/>
          </a:p>
          <a:p>
            <a:r>
              <a:rPr lang="ja-JP" altLang="en-US" dirty="0" smtClean="0"/>
              <a:t>太陽エネルギー</a:t>
            </a:r>
            <a:endParaRPr lang="en-US" altLang="ja-JP"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997152"/>
          </a:xfrm>
        </p:spPr>
        <p:txBody>
          <a:bodyPr>
            <a:normAutofit/>
          </a:bodyPr>
          <a:lstStyle/>
          <a:p>
            <a:r>
              <a:rPr lang="ja-JP" altLang="ja-JP" dirty="0" smtClean="0"/>
              <a:t>震災でマスメディアの力が大き</a:t>
            </a:r>
            <a:r>
              <a:rPr lang="ja-JP" altLang="en-US" dirty="0" smtClean="0"/>
              <a:t>く</a:t>
            </a:r>
            <a:r>
              <a:rPr lang="ja-JP" altLang="ja-JP" dirty="0" smtClean="0"/>
              <a:t>、ソーシャルメディアが脆弱であること</a:t>
            </a:r>
            <a:r>
              <a:rPr lang="ja-JP" altLang="en-US" dirty="0" smtClean="0"/>
              <a:t>が明確化</a:t>
            </a:r>
            <a:endParaRPr lang="en-US" altLang="ja-JP" dirty="0" smtClean="0"/>
          </a:p>
          <a:p>
            <a:r>
              <a:rPr lang="ja-JP" altLang="ja-JP" dirty="0" smtClean="0"/>
              <a:t>マスコミも原発をめぐり首長の政治姿勢を追いかけ</a:t>
            </a:r>
            <a:r>
              <a:rPr lang="ja-JP" altLang="en-US" dirty="0" smtClean="0"/>
              <a:t>る</a:t>
            </a:r>
            <a:r>
              <a:rPr lang="ja-JP" altLang="ja-JP" dirty="0" smtClean="0"/>
              <a:t>が、そのマスコミの劣化が目立</a:t>
            </a:r>
            <a:r>
              <a:rPr lang="ja-JP" altLang="en-US" dirty="0" smtClean="0"/>
              <a:t>つ</a:t>
            </a:r>
            <a:r>
              <a:rPr lang="ja-JP" altLang="ja-JP" dirty="0" smtClean="0"/>
              <a:t>。</a:t>
            </a:r>
            <a:endParaRPr lang="en-US" altLang="ja-JP" dirty="0" smtClean="0"/>
          </a:p>
          <a:p>
            <a:r>
              <a:rPr lang="ja-JP" altLang="ja-JP" dirty="0" smtClean="0"/>
              <a:t>福島原発報道に関しメディアは大本営発表と同じ</a:t>
            </a:r>
          </a:p>
          <a:p>
            <a:endParaRPr lang="ja-JP" altLang="en-US" dirty="0" smtClean="0"/>
          </a:p>
          <a:p>
            <a:endParaRPr kumimoji="1" lang="ja-JP" altLang="en-US" dirty="0"/>
          </a:p>
        </p:txBody>
      </p:sp>
      <p:sp>
        <p:nvSpPr>
          <p:cNvPr id="4" name="タイトル 1"/>
          <p:cNvSpPr>
            <a:spLocks noGrp="1"/>
          </p:cNvSpPr>
          <p:nvPr>
            <p:ph type="title"/>
          </p:nvPr>
        </p:nvSpPr>
        <p:spPr>
          <a:solidFill>
            <a:schemeClr val="accent5">
              <a:lumMod val="20000"/>
              <a:lumOff val="80000"/>
            </a:schemeClr>
          </a:solidFill>
          <a:ln>
            <a:solidFill>
              <a:schemeClr val="tx1">
                <a:lumMod val="75000"/>
                <a:lumOff val="25000"/>
              </a:schemeClr>
            </a:solidFill>
          </a:ln>
        </p:spPr>
        <p:txBody>
          <a:bodyPr/>
          <a:lstStyle/>
          <a:p>
            <a:r>
              <a:rPr lang="ja-JP" altLang="ja-JP" b="1" dirty="0" smtClean="0"/>
              <a:t>　原発</a:t>
            </a:r>
            <a:r>
              <a:rPr lang="ja-JP" altLang="en-US" b="1" dirty="0" smtClean="0"/>
              <a:t>事故とマスコミ</a:t>
            </a:r>
            <a:endParaRPr kumimoji="1" lang="ja-JP"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a:xfrm>
            <a:off x="179512" y="1600200"/>
            <a:ext cx="8964488" cy="4525963"/>
          </a:xfrm>
        </p:spPr>
        <p:txBody>
          <a:bodyPr>
            <a:normAutofit fontScale="92500" lnSpcReduction="20000"/>
          </a:bodyPr>
          <a:lstStyle/>
          <a:p>
            <a:r>
              <a:rPr lang="ja-JP" altLang="ja-JP" dirty="0" smtClean="0"/>
              <a:t>原子力に限らず安全コストは、大部分が安全にどこまで配慮するかのコストです。しかも安全コストは専門家の独断だけでは決まりません。人々が安全やリスクに敏感になれば高くなります。原発コストも社会のリスク感によって変化</a:t>
            </a:r>
          </a:p>
          <a:p>
            <a:r>
              <a:rPr lang="ja-JP" altLang="ja-JP" dirty="0" smtClean="0"/>
              <a:t>発生する被害の甚大性を考えれば、健康に被害を与える事故率は社会的にゼロでなければな</a:t>
            </a:r>
            <a:r>
              <a:rPr lang="ja-JP" altLang="en-US" dirty="0" smtClean="0"/>
              <a:t>らない</a:t>
            </a:r>
            <a:r>
              <a:rPr lang="ja-JP" altLang="ja-JP" dirty="0" smtClean="0"/>
              <a:t>。</a:t>
            </a:r>
            <a:endParaRPr lang="en-US" altLang="ja-JP" dirty="0" smtClean="0"/>
          </a:p>
          <a:p>
            <a:r>
              <a:rPr lang="ja-JP" altLang="ja-JP" dirty="0" smtClean="0"/>
              <a:t>社会的にという意味は、人類が滅亡する可能性のある隕石落下率より低いものを求めるくらい厳しいものではないという意味です。その上でコストが安いから利用されるのです。</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lstStyle/>
          <a:p>
            <a:r>
              <a:rPr kumimoji="1" lang="ja-JP" altLang="en-US" dirty="0" smtClean="0"/>
              <a:t>地震列島</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92500" lnSpcReduction="20000"/>
          </a:bodyPr>
          <a:lstStyle/>
          <a:p>
            <a:r>
              <a:rPr lang="ja-JP" altLang="ja-JP" dirty="0" smtClean="0"/>
              <a:t>洪水対策等の公共事業において、百年の間に予想される災害に対応できるものであれば良いとされてきた。千年単位で発生する自然災害に備えるには、工事費が巨額に上り非現実的で</a:t>
            </a:r>
            <a:r>
              <a:rPr lang="ja-JP" altLang="en-US" dirty="0" smtClean="0"/>
              <a:t>あった</a:t>
            </a:r>
            <a:r>
              <a:rPr lang="ja-JP" altLang="ja-JP" dirty="0" smtClean="0"/>
              <a:t>。従って裁判においても百年耐えられるものにしておけば免責された。</a:t>
            </a:r>
            <a:endParaRPr lang="en-US" altLang="ja-JP" dirty="0" smtClean="0"/>
          </a:p>
          <a:p>
            <a:r>
              <a:rPr lang="ja-JP" altLang="ja-JP" dirty="0" smtClean="0"/>
              <a:t>東日本大震災を契機に、千年周期の自然災害は想定外ではないと認識されるようにな</a:t>
            </a:r>
            <a:r>
              <a:rPr lang="ja-JP" altLang="en-US" dirty="0" smtClean="0"/>
              <a:t>った</a:t>
            </a:r>
            <a:r>
              <a:rPr lang="ja-JP" altLang="ja-JP" dirty="0" smtClean="0"/>
              <a:t>。防潮堤設置も高台移転も千年単位での計画になるわけ。発生した場合の被害が甚大である原子力災害の場合、更に厳しい基準が求められることにな</a:t>
            </a:r>
            <a:r>
              <a:rPr lang="ja-JP" altLang="en-US" dirty="0" smtClean="0"/>
              <a:t>る</a:t>
            </a:r>
            <a:endParaRPr lang="ja-JP" altLang="ja-JP"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lang="ja-JP" altLang="ja-JP" dirty="0" smtClean="0"/>
              <a:t>　</a:t>
            </a:r>
            <a:r>
              <a:rPr lang="ja-JP" altLang="en-US" dirty="0" smtClean="0"/>
              <a:t>原発汚水処理</a:t>
            </a:r>
            <a:endParaRPr kumimoji="1" lang="ja-JP" altLang="en-US" sz="3100" dirty="0"/>
          </a:p>
        </p:txBody>
      </p:sp>
      <p:sp>
        <p:nvSpPr>
          <p:cNvPr id="3" name="コンテンツ プレースホルダ 2"/>
          <p:cNvSpPr>
            <a:spLocks noGrp="1"/>
          </p:cNvSpPr>
          <p:nvPr>
            <p:ph idx="1"/>
          </p:nvPr>
        </p:nvSpPr>
        <p:spPr>
          <a:xfrm>
            <a:off x="0" y="1600200"/>
            <a:ext cx="9144000" cy="5257800"/>
          </a:xfrm>
        </p:spPr>
        <p:txBody>
          <a:bodyPr>
            <a:normAutofit fontScale="92500" lnSpcReduction="20000"/>
          </a:bodyPr>
          <a:lstStyle/>
          <a:p>
            <a:r>
              <a:rPr lang="ja-JP" altLang="ja-JP" dirty="0" smtClean="0"/>
              <a:t>ほとんどの汚染水は、環境基準以下の普通の水。「飲んでもいい水」を集めてタンクに貯水している。</a:t>
            </a:r>
            <a:endParaRPr lang="en-US" altLang="ja-JP" dirty="0" smtClean="0"/>
          </a:p>
          <a:p>
            <a:r>
              <a:rPr lang="ja-JP" altLang="ja-JP" dirty="0" smtClean="0"/>
              <a:t>地元の漁協などが汚染水の排出に反対し、国が何も基準を決めないため、放射性物質がゼロになるまで流せない。</a:t>
            </a:r>
            <a:endParaRPr lang="en-US" altLang="ja-JP" dirty="0" smtClean="0"/>
          </a:p>
          <a:p>
            <a:r>
              <a:rPr lang="ja-JP" altLang="ja-JP" dirty="0" smtClean="0"/>
              <a:t>福島第一の廃炉費用として合計約</a:t>
            </a:r>
            <a:r>
              <a:rPr lang="en-US" altLang="ja-JP" dirty="0" smtClean="0"/>
              <a:t>2</a:t>
            </a:r>
            <a:r>
              <a:rPr lang="ja-JP" altLang="ja-JP" dirty="0" smtClean="0"/>
              <a:t>兆円は、国費でまかなわれる。それも電気代に転嫁されるので国民負担。</a:t>
            </a:r>
            <a:endParaRPr lang="en-US" altLang="ja-JP" dirty="0" smtClean="0"/>
          </a:p>
          <a:p>
            <a:r>
              <a:rPr lang="ja-JP" altLang="ja-JP" dirty="0" smtClean="0"/>
              <a:t>そのコストの大部分は、無害な汚染水を貯水する作業に使われている。この無駄な作業は、国が「環境基準以下の汚染水は湾内に出してもよい」と決定すれば必要なくなる。</a:t>
            </a:r>
            <a:r>
              <a:rPr lang="en-US" altLang="ja-JP" dirty="0" smtClean="0"/>
              <a:t/>
            </a:r>
            <a:br>
              <a:rPr lang="en-US" altLang="ja-JP" dirty="0" smtClean="0"/>
            </a:br>
            <a:endParaRPr kumimoji="1" lang="ja-JP"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75000"/>
                <a:lumOff val="25000"/>
              </a:schemeClr>
            </a:solidFill>
          </a:ln>
        </p:spPr>
        <p:txBody>
          <a:bodyPr/>
          <a:lstStyle/>
          <a:p>
            <a:r>
              <a:rPr kumimoji="1" lang="ja-JP" altLang="en-US" dirty="0" smtClean="0"/>
              <a:t>原子力村</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ja-JP" dirty="0" smtClean="0"/>
              <a:t>福島原子力発電所事故は、</a:t>
            </a:r>
            <a:r>
              <a:rPr lang="ja-JP" altLang="ja-JP" dirty="0" smtClean="0">
                <a:solidFill>
                  <a:srgbClr val="FF0000"/>
                </a:solidFill>
              </a:rPr>
              <a:t>科学と社会の関わり方</a:t>
            </a:r>
            <a:r>
              <a:rPr lang="ja-JP" altLang="ja-JP" dirty="0" smtClean="0"/>
              <a:t>を問い直すきっかけになりました。</a:t>
            </a:r>
            <a:endParaRPr lang="en-US" altLang="ja-JP" dirty="0" smtClean="0"/>
          </a:p>
          <a:p>
            <a:r>
              <a:rPr lang="ja-JP" altLang="ja-JP" dirty="0" smtClean="0"/>
              <a:t>「原子力村」の表現のとおり、科学者であっても</a:t>
            </a:r>
            <a:r>
              <a:rPr lang="ja-JP" altLang="ja-JP" dirty="0" smtClean="0">
                <a:solidFill>
                  <a:srgbClr val="FF0000"/>
                </a:solidFill>
              </a:rPr>
              <a:t>利益集団として活動</a:t>
            </a:r>
            <a:r>
              <a:rPr lang="ja-JP" altLang="ja-JP" dirty="0" smtClean="0"/>
              <a:t>していることが認識されました。</a:t>
            </a:r>
            <a:endParaRPr lang="en-US" altLang="ja-JP" dirty="0" smtClean="0"/>
          </a:p>
          <a:p>
            <a:r>
              <a:rPr lang="ja-JP" altLang="ja-JP" dirty="0" smtClean="0"/>
              <a:t>政府が「原子力村」の参加により基準を定めれば信用されませんが、「原子力村」が参加しなければ知識を集められないのも現実です。</a:t>
            </a:r>
            <a:endParaRPr lang="en-US" altLang="ja-JP" dirty="0" smtClean="0"/>
          </a:p>
          <a:p>
            <a:r>
              <a:rPr lang="ja-JP" altLang="ja-JP" dirty="0" smtClean="0">
                <a:solidFill>
                  <a:srgbClr val="FF0000"/>
                </a:solidFill>
              </a:rPr>
              <a:t>徹底した情報公開とマスコミのレベルアップ</a:t>
            </a:r>
            <a:r>
              <a:rPr lang="ja-JP" altLang="ja-JP" dirty="0" smtClean="0"/>
              <a:t>が求められるのですが、</a:t>
            </a:r>
            <a:r>
              <a:rPr lang="ja-JP" altLang="ja-JP" dirty="0" smtClean="0">
                <a:solidFill>
                  <a:srgbClr val="FF0000"/>
                </a:solidFill>
              </a:rPr>
              <a:t>落とし所を探る文化の日本</a:t>
            </a:r>
            <a:r>
              <a:rPr lang="ja-JP" altLang="ja-JP" dirty="0" smtClean="0"/>
              <a:t>では、時間を消費することでしか解決できないのかもしれません。</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38100">
            <a:solidFill>
              <a:schemeClr val="tx1">
                <a:lumMod val="95000"/>
                <a:lumOff val="5000"/>
              </a:schemeClr>
            </a:solidFill>
          </a:ln>
        </p:spPr>
        <p:txBody>
          <a:bodyPr/>
          <a:lstStyle/>
          <a:p>
            <a:r>
              <a:rPr lang="ja-JP" altLang="ja-JP" dirty="0" smtClean="0"/>
              <a:t>社会を変えるには　小熊英二</a:t>
            </a:r>
            <a:endParaRPr kumimoji="1" lang="ja-JP" altLang="en-US" dirty="0"/>
          </a:p>
        </p:txBody>
      </p:sp>
      <p:sp>
        <p:nvSpPr>
          <p:cNvPr id="3" name="コンテンツ プレースホルダ 2"/>
          <p:cNvSpPr>
            <a:spLocks noGrp="1"/>
          </p:cNvSpPr>
          <p:nvPr>
            <p:ph idx="1"/>
          </p:nvPr>
        </p:nvSpPr>
        <p:spPr/>
        <p:txBody>
          <a:bodyPr>
            <a:normAutofit fontScale="62500" lnSpcReduction="20000"/>
          </a:bodyPr>
          <a:lstStyle/>
          <a:p>
            <a:r>
              <a:rPr lang="ja-JP" altLang="ja-JP" dirty="0" smtClean="0"/>
              <a:t>アメリカ　コストが高く見合わない傾向が、スリーマイル事故で決定的になっただけ。</a:t>
            </a:r>
          </a:p>
          <a:p>
            <a:r>
              <a:rPr lang="ja-JP" altLang="ja-JP" dirty="0" smtClean="0"/>
              <a:t>イギリス　原子力が高コストで維持困難、倒産寸前にフランス電力会社に買収</a:t>
            </a:r>
          </a:p>
          <a:p>
            <a:r>
              <a:rPr lang="ja-JP" altLang="ja-JP" dirty="0" smtClean="0"/>
              <a:t>フランス　核兵器によるアメリカからの自立に熱意があるので、採算度外視路線</a:t>
            </a:r>
          </a:p>
          <a:p>
            <a:r>
              <a:rPr lang="ja-JP" altLang="ja-JP" dirty="0" smtClean="0"/>
              <a:t>原発は経済的に見合わないという認識が一般化</a:t>
            </a:r>
          </a:p>
          <a:p>
            <a:r>
              <a:rPr lang="ja-JP" altLang="ja-JP" dirty="0" smtClean="0"/>
              <a:t>無責任体制　原子力損害賠償保障法　政府が必ず責任を負うことを保証しているわけではない　原子力業界が深刻な事故が起きる可能性を検討することそのものをタブー扱いにしていたのは、このためでもある。事故の可能性を検討すれば、最終責任を負うところがない。</a:t>
            </a:r>
          </a:p>
          <a:p>
            <a:r>
              <a:rPr lang="en-US" altLang="ja-JP" dirty="0" smtClean="0"/>
              <a:t> </a:t>
            </a:r>
            <a:r>
              <a:rPr lang="ja-JP" altLang="ja-JP" dirty="0" smtClean="0"/>
              <a:t>原発は経済的にみれば政策と投資の失敗から生じた一種の不良債権。このままずるずると続けていても将来性のない事業に金をつぎ込む無策にすぎない</a:t>
            </a:r>
          </a:p>
          <a:p>
            <a:r>
              <a:rPr lang="ja-JP" altLang="ja-JP" dirty="0" smtClean="0"/>
              <a:t>廃棄物の貯蔵先がないのに何十基も原発を再稼働しても今の貯蔵先の残存容量を考えると</a:t>
            </a:r>
            <a:r>
              <a:rPr lang="en-US" altLang="ja-JP" dirty="0" smtClean="0"/>
              <a:t>10</a:t>
            </a:r>
            <a:r>
              <a:rPr lang="ja-JP" altLang="ja-JP" dirty="0" smtClean="0"/>
              <a:t>年も続きません。</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10146"/>
          </a:xfrm>
          <a:solidFill>
            <a:schemeClr val="bg2"/>
          </a:solidFill>
        </p:spPr>
        <p:txBody>
          <a:bodyPr>
            <a:noAutofit/>
          </a:bodyPr>
          <a:lstStyle/>
          <a:p>
            <a:r>
              <a:rPr lang="ja-JP" altLang="ja-JP" sz="2800" dirty="0" smtClean="0"/>
              <a:t>田中宇</a:t>
            </a:r>
            <a:r>
              <a:rPr lang="en-US" altLang="ja-JP" sz="2800" dirty="0" smtClean="0"/>
              <a:t/>
            </a:r>
            <a:br>
              <a:rPr lang="en-US" altLang="ja-JP" sz="2800" dirty="0" smtClean="0"/>
            </a:br>
            <a:r>
              <a:rPr lang="ja-JP" altLang="ja-JP" sz="2800" dirty="0" smtClean="0"/>
              <a:t>終わりゆく原子力発電</a:t>
            </a:r>
            <a:endParaRPr kumimoji="1" lang="ja-JP" altLang="en-US" sz="2800" dirty="0"/>
          </a:p>
        </p:txBody>
      </p:sp>
      <p:sp>
        <p:nvSpPr>
          <p:cNvPr id="3" name="コンテンツ プレースホルダ 2"/>
          <p:cNvSpPr>
            <a:spLocks noGrp="1"/>
          </p:cNvSpPr>
          <p:nvPr>
            <p:ph idx="1"/>
          </p:nvPr>
        </p:nvSpPr>
        <p:spPr>
          <a:xfrm>
            <a:off x="457200" y="1927373"/>
            <a:ext cx="8229600" cy="4525963"/>
          </a:xfrm>
        </p:spPr>
        <p:txBody>
          <a:bodyPr>
            <a:normAutofit fontScale="85000" lnSpcReduction="10000"/>
          </a:bodyPr>
          <a:lstStyle/>
          <a:p>
            <a:r>
              <a:rPr lang="ja-JP" altLang="ja-JP" dirty="0" smtClean="0"/>
              <a:t>米国では、政府の原子力規制委員会（ＮＲＣ）が、メリーランド州のカルバートクリフス原発３号機について、建設許可を出さないことを決定</a:t>
            </a:r>
            <a:endParaRPr lang="en-US" altLang="ja-JP" dirty="0" smtClean="0"/>
          </a:p>
          <a:p>
            <a:r>
              <a:rPr lang="ja-JP" altLang="ja-JP" dirty="0" smtClean="0"/>
              <a:t>福島原発事故後、ＮＲＣが米国内の原発の安全基準を強化し、原発の採算性は悪化する一方</a:t>
            </a:r>
            <a:endParaRPr lang="en-US" altLang="ja-JP" dirty="0" smtClean="0"/>
          </a:p>
          <a:p>
            <a:r>
              <a:rPr lang="ja-JP" altLang="ja-JP" dirty="0" smtClean="0"/>
              <a:t>ウィスコンシン州とフロリダ州では、原発を所有する電力会社が、採算性の悪化を理由に、まだ寿命がかなり残っている原発を廃止することを決定</a:t>
            </a:r>
            <a:endParaRPr lang="en-US" altLang="ja-JP" dirty="0" smtClean="0"/>
          </a:p>
          <a:p>
            <a:r>
              <a:rPr lang="ja-JP" altLang="ja-JP" dirty="0" smtClean="0"/>
              <a:t>米国の原子力ルネサンスは、以前から風前の灯火だったが、今回のカルバートクリフス３号機の新設却下で、完全に消された観がある</a:t>
            </a:r>
            <a:endParaRPr kumimoji="1" lang="ja-JP" altLang="en-US"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p:spPr>
        <p:txBody>
          <a:bodyPr/>
          <a:lstStyle/>
          <a:p>
            <a:r>
              <a:rPr lang="ja-JP" altLang="ja-JP" dirty="0" smtClean="0"/>
              <a:t>オバマの核廃絶の構想</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85000" lnSpcReduction="20000"/>
          </a:bodyPr>
          <a:lstStyle/>
          <a:p>
            <a:r>
              <a:rPr lang="ja-JP" altLang="ja-JP" dirty="0" smtClean="0"/>
              <a:t>オバマの核廃絶の構想の中で、原発のうち軽水炉やプルトニウムの核燃料サイクルは全廃の方向</a:t>
            </a:r>
            <a:endParaRPr lang="en-US" altLang="ja-JP" dirty="0" smtClean="0"/>
          </a:p>
          <a:p>
            <a:r>
              <a:rPr lang="ja-JP" altLang="ja-JP" dirty="0" smtClean="0"/>
              <a:t>軽水炉や核燃料サイクルの副産物として出た、処理に困る劣化ウランやプルトニウムを燃料とする「進行波炉」など「第４世代」の原発推進</a:t>
            </a:r>
          </a:p>
          <a:p>
            <a:r>
              <a:rPr lang="ja-JP" altLang="ja-JP" dirty="0" smtClean="0"/>
              <a:t>進行波炉はマイクロソフトのビルゲイツが作った会社「テラパワー」が推進。２０２３年までに世界初の実験炉を作る構想だが、技術的な信頼性が確立していないで、米欧の民間企業が進行波炉に金を出すとは思えないとの理由から、テラパワーは進行波炉を中国や韓国の政府に売り込んでいる。進行波炉も廃棄物を出すはずだし、事故の危険性もあるはずだが、それらの点は軽視されたり不明確だ。</a:t>
            </a:r>
            <a:endParaRPr kumimoji="1" lang="ja-JP" altLang="en-US"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38100">
            <a:solidFill>
              <a:schemeClr val="tx1">
                <a:lumMod val="95000"/>
                <a:lumOff val="5000"/>
              </a:schemeClr>
            </a:solidFill>
          </a:ln>
        </p:spPr>
        <p:txBody>
          <a:bodyPr>
            <a:normAutofit/>
          </a:bodyPr>
          <a:lstStyle/>
          <a:p>
            <a:r>
              <a:rPr lang="ja-JP" altLang="ja-JP" dirty="0" smtClean="0"/>
              <a:t>再処理政策</a:t>
            </a:r>
            <a:r>
              <a:rPr lang="ja-JP" altLang="en-US" dirty="0" smtClean="0"/>
              <a:t>のババ抜きゲーム</a:t>
            </a:r>
            <a:r>
              <a:rPr lang="ja-JP" altLang="ja-JP" dirty="0" smtClean="0"/>
              <a:t>　</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ja-JP" altLang="ja-JP" dirty="0" smtClean="0"/>
              <a:t>エネルギー庁は</a:t>
            </a:r>
            <a:r>
              <a:rPr lang="en-US" altLang="ja-JP" dirty="0" smtClean="0"/>
              <a:t>90</a:t>
            </a:r>
            <a:r>
              <a:rPr lang="ja-JP" altLang="ja-JP" dirty="0" smtClean="0"/>
              <a:t>年代前半に撤退を検討</a:t>
            </a:r>
            <a:r>
              <a:rPr lang="ja-JP" altLang="en-US" dirty="0" smtClean="0"/>
              <a:t>開始</a:t>
            </a:r>
            <a:endParaRPr lang="en-US" altLang="ja-JP" dirty="0" smtClean="0"/>
          </a:p>
          <a:p>
            <a:r>
              <a:rPr lang="ja-JP" altLang="ja-JP" dirty="0" smtClean="0"/>
              <a:t>再処理は技術として確立していないのに事業費</a:t>
            </a:r>
            <a:r>
              <a:rPr lang="ja-JP" altLang="en-US" dirty="0" smtClean="0"/>
              <a:t>膨張</a:t>
            </a:r>
            <a:endParaRPr lang="en-US" altLang="ja-JP" dirty="0" smtClean="0"/>
          </a:p>
          <a:p>
            <a:r>
              <a:rPr lang="en-US" altLang="ja-JP" dirty="0" smtClean="0"/>
              <a:t>2003</a:t>
            </a:r>
            <a:r>
              <a:rPr lang="ja-JP" altLang="ja-JP" dirty="0" smtClean="0"/>
              <a:t>年再処理からの撤退を決断</a:t>
            </a:r>
            <a:endParaRPr lang="en-US" altLang="ja-JP" dirty="0" smtClean="0"/>
          </a:p>
          <a:p>
            <a:r>
              <a:rPr lang="ja-JP" altLang="ja-JP" dirty="0" smtClean="0"/>
              <a:t>国が言い出し国が責任を取るべきと電力幹部は考え</a:t>
            </a:r>
            <a:endParaRPr lang="en-US" altLang="ja-JP" dirty="0" smtClean="0"/>
          </a:p>
          <a:p>
            <a:r>
              <a:rPr lang="ja-JP" altLang="ja-JP" dirty="0" smtClean="0"/>
              <a:t>村田事務次官は電力会社から撤退したいといえと</a:t>
            </a:r>
            <a:r>
              <a:rPr lang="ja-JP" altLang="en-US" dirty="0" smtClean="0"/>
              <a:t>する</a:t>
            </a:r>
            <a:r>
              <a:rPr lang="ja-JP" altLang="ja-JP" dirty="0" smtClean="0"/>
              <a:t>ばば抜き</a:t>
            </a:r>
            <a:r>
              <a:rPr lang="ja-JP" altLang="en-US" dirty="0" smtClean="0"/>
              <a:t>ゲーム</a:t>
            </a:r>
            <a:r>
              <a:rPr lang="ja-JP" altLang="ja-JP" dirty="0" smtClean="0"/>
              <a:t>　</a:t>
            </a:r>
            <a:endParaRPr lang="en-US" altLang="ja-JP" dirty="0" smtClean="0"/>
          </a:p>
          <a:p>
            <a:r>
              <a:rPr lang="ja-JP" altLang="ja-JP" dirty="0" smtClean="0"/>
              <a:t>再処理工場の重大な弱点として分割発注</a:t>
            </a:r>
            <a:r>
              <a:rPr lang="ja-JP" altLang="en-US" dirty="0" smtClean="0"/>
              <a:t>。</a:t>
            </a:r>
            <a:r>
              <a:rPr lang="en-US" altLang="ja-JP" dirty="0" smtClean="0"/>
              <a:t>25</a:t>
            </a:r>
            <a:r>
              <a:rPr lang="ja-JP" altLang="ja-JP" dirty="0" smtClean="0"/>
              <a:t>社</a:t>
            </a:r>
            <a:r>
              <a:rPr lang="ja-JP" altLang="en-US" dirty="0" smtClean="0"/>
              <a:t>の</a:t>
            </a:r>
            <a:r>
              <a:rPr lang="ja-JP" altLang="ja-JP" dirty="0" smtClean="0"/>
              <a:t>プラント設計がバラバラ</a:t>
            </a:r>
            <a:endParaRPr lang="en-US" altLang="ja-JP" dirty="0" smtClean="0"/>
          </a:p>
          <a:p>
            <a:r>
              <a:rPr lang="ja-JP" altLang="ja-JP" dirty="0" smtClean="0"/>
              <a:t>自民党重鎮は核燃料サイクルは神話、</a:t>
            </a:r>
            <a:r>
              <a:rPr lang="ja-JP" altLang="ja-JP" dirty="0" err="1" smtClean="0"/>
              <a:t>ず</a:t>
            </a:r>
            <a:r>
              <a:rPr lang="ja-JP" altLang="ja-JP" dirty="0" smtClean="0"/>
              <a:t>ーと試験中でいい　</a:t>
            </a:r>
            <a:endParaRPr lang="en-US" altLang="ja-JP" dirty="0" smtClean="0"/>
          </a:p>
          <a:p>
            <a:r>
              <a:rPr lang="ja-JP" altLang="ja-JP" dirty="0" smtClean="0"/>
              <a:t>使用済み核燃料の置き場所つまり最終処分場の問題が浮上し、反原発に火がつくことを恐れた</a:t>
            </a:r>
          </a:p>
          <a:p>
            <a:endParaRPr kumimoji="1" lang="ja-JP" altLang="en-US"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5842" name="Picture 2"/>
          <p:cNvPicPr>
            <a:picLocks noChangeAspect="1" noChangeArrowheads="1"/>
          </p:cNvPicPr>
          <p:nvPr/>
        </p:nvPicPr>
        <p:blipFill>
          <a:blip r:embed="rId3" cstate="print"/>
          <a:srcRect/>
          <a:stretch>
            <a:fillRect/>
          </a:stretch>
        </p:blipFill>
        <p:spPr bwMode="auto">
          <a:xfrm>
            <a:off x="481013" y="500063"/>
            <a:ext cx="8181975" cy="58578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ja-JP" dirty="0" smtClean="0"/>
              <a:t>　</a:t>
            </a:r>
            <a:r>
              <a:rPr lang="ja-JP" altLang="ja-JP" sz="3100" b="1" dirty="0" smtClean="0"/>
              <a:t>池田信夫 エコノ</a:t>
            </a:r>
            <a:r>
              <a:rPr lang="en-US" altLang="ja-JP" sz="3100" b="1" dirty="0" smtClean="0"/>
              <a:t>MIX</a:t>
            </a:r>
            <a:r>
              <a:rPr lang="ja-JP" altLang="ja-JP" sz="3100" b="1" dirty="0" smtClean="0"/>
              <a:t>異論正論</a:t>
            </a:r>
            <a:r>
              <a:rPr lang="ja-JP" altLang="ja-JP" sz="3100" dirty="0" smtClean="0"/>
              <a:t/>
            </a:r>
            <a:br>
              <a:rPr lang="ja-JP" altLang="ja-JP" sz="3100" dirty="0" smtClean="0"/>
            </a:br>
            <a:r>
              <a:rPr lang="ja-JP" altLang="ja-JP" sz="3100" dirty="0" smtClean="0"/>
              <a:t>（</a:t>
            </a:r>
            <a:r>
              <a:rPr lang="en-US" altLang="ja-JP" sz="3100" u="sng" dirty="0" smtClean="0">
                <a:hlinkClick r:id="rId3"/>
              </a:rPr>
              <a:t>ニューズウィーク日本版</a:t>
            </a:r>
            <a:r>
              <a:rPr lang="en-US" altLang="ja-JP" sz="3100" dirty="0" smtClean="0"/>
              <a:t>2014</a:t>
            </a:r>
            <a:r>
              <a:rPr lang="ja-JP" altLang="ja-JP" sz="3100" dirty="0" smtClean="0"/>
              <a:t>年</a:t>
            </a:r>
            <a:r>
              <a:rPr lang="en-US" altLang="ja-JP" sz="3100" dirty="0" smtClean="0"/>
              <a:t>6</a:t>
            </a:r>
            <a:r>
              <a:rPr lang="ja-JP" altLang="ja-JP" sz="3100" dirty="0" smtClean="0"/>
              <a:t>月</a:t>
            </a:r>
            <a:r>
              <a:rPr lang="en-US" altLang="ja-JP" sz="3100" dirty="0" smtClean="0"/>
              <a:t> 4</a:t>
            </a:r>
            <a:r>
              <a:rPr lang="ja-JP" altLang="ja-JP" sz="3100" dirty="0" smtClean="0"/>
              <a:t>日配信掲載） </a:t>
            </a:r>
            <a:endParaRPr kumimoji="1" lang="ja-JP" altLang="en-US" sz="3100" dirty="0"/>
          </a:p>
        </p:txBody>
      </p:sp>
      <p:sp>
        <p:nvSpPr>
          <p:cNvPr id="3" name="コンテンツ プレースホルダ 2"/>
          <p:cNvSpPr>
            <a:spLocks noGrp="1"/>
          </p:cNvSpPr>
          <p:nvPr>
            <p:ph idx="1"/>
          </p:nvPr>
        </p:nvSpPr>
        <p:spPr>
          <a:xfrm>
            <a:off x="0" y="1600200"/>
            <a:ext cx="9144000" cy="5257800"/>
          </a:xfrm>
        </p:spPr>
        <p:txBody>
          <a:bodyPr>
            <a:normAutofit fontScale="70000" lnSpcReduction="20000"/>
          </a:bodyPr>
          <a:lstStyle/>
          <a:p>
            <a:r>
              <a:rPr lang="ja-JP" altLang="ja-JP" dirty="0" smtClean="0"/>
              <a:t>ほとんどの汚染水は、環境基準以下の普通の水。原発の周辺の湾内のセシウム濃度は</a:t>
            </a:r>
            <a:r>
              <a:rPr lang="en-US" altLang="ja-JP" dirty="0" smtClean="0"/>
              <a:t>2</a:t>
            </a:r>
            <a:r>
              <a:rPr lang="ja-JP" altLang="ja-JP" dirty="0" smtClean="0"/>
              <a:t>～</a:t>
            </a:r>
            <a:r>
              <a:rPr lang="en-US" altLang="ja-JP" dirty="0" smtClean="0"/>
              <a:t>3</a:t>
            </a:r>
            <a:r>
              <a:rPr lang="ja-JP" altLang="ja-JP" dirty="0" smtClean="0"/>
              <a:t>ベクレル</a:t>
            </a:r>
            <a:r>
              <a:rPr lang="en-US" altLang="ja-JP" dirty="0" smtClean="0"/>
              <a:t>/</a:t>
            </a:r>
            <a:r>
              <a:rPr lang="ja-JP" altLang="ja-JP" dirty="0" smtClean="0"/>
              <a:t>リットルと、飲料水の環境基準（</a:t>
            </a:r>
            <a:r>
              <a:rPr lang="en-US" altLang="ja-JP" dirty="0" smtClean="0"/>
              <a:t>10</a:t>
            </a:r>
            <a:r>
              <a:rPr lang="ja-JP" altLang="ja-JP" dirty="0" smtClean="0"/>
              <a:t>ベクレル）を下回る。地下水もこの程度だから、「飲んでもいい水」を集めてタンクに貯水している。</a:t>
            </a:r>
            <a:endParaRPr lang="en-US" altLang="ja-JP" dirty="0" smtClean="0"/>
          </a:p>
          <a:p>
            <a:r>
              <a:rPr lang="ja-JP" altLang="ja-JP" dirty="0" smtClean="0"/>
              <a:t>地元の漁協などが汚染水の排出に反対し、国が何も基準を決めないため、放射性物質がゼロになるまで流せない。特に大きな障害になっているのが、トリチウム（三重水素）。これは水素の放射性同位体だが、その出すベータ線は空気中を</a:t>
            </a:r>
            <a:r>
              <a:rPr lang="en-US" altLang="ja-JP" dirty="0" smtClean="0"/>
              <a:t>5</a:t>
            </a:r>
            <a:r>
              <a:rPr lang="ja-JP" altLang="ja-JP" dirty="0" smtClean="0"/>
              <a:t>ミリ、水中を</a:t>
            </a:r>
            <a:r>
              <a:rPr lang="en-US" altLang="ja-JP" dirty="0" smtClean="0"/>
              <a:t>0.005</a:t>
            </a:r>
            <a:r>
              <a:rPr lang="ja-JP" altLang="ja-JP" dirty="0" smtClean="0"/>
              <a:t>ミリしか進まないので、皮膚についても体内に取り込まれる可能性はない。だからトリチウムは国も規制していないが、基準値は</a:t>
            </a:r>
            <a:r>
              <a:rPr lang="en-US" altLang="ja-JP" dirty="0" smtClean="0"/>
              <a:t>6</a:t>
            </a:r>
            <a:r>
              <a:rPr lang="ja-JP" altLang="ja-JP" dirty="0" smtClean="0"/>
              <a:t>万ベクレル</a:t>
            </a:r>
            <a:r>
              <a:rPr lang="en-US" altLang="ja-JP" dirty="0" smtClean="0"/>
              <a:t>/</a:t>
            </a:r>
            <a:r>
              <a:rPr lang="ja-JP" altLang="ja-JP" dirty="0" smtClean="0"/>
              <a:t>リットル。サイト内の汚染水はこれをはるかに下回るので、薄めて流すことに法的な問題はないが、国が何も判断しないので東電は貯水タンクに入れたまま処理できない</a:t>
            </a:r>
            <a:endParaRPr lang="en-US" altLang="ja-JP" dirty="0" smtClean="0"/>
          </a:p>
          <a:p>
            <a:r>
              <a:rPr lang="ja-JP" altLang="ja-JP" dirty="0" smtClean="0"/>
              <a:t>福島第一の廃炉費用として合計約</a:t>
            </a:r>
            <a:r>
              <a:rPr lang="en-US" altLang="ja-JP" dirty="0" smtClean="0"/>
              <a:t>2</a:t>
            </a:r>
            <a:r>
              <a:rPr lang="ja-JP" altLang="ja-JP" dirty="0" smtClean="0"/>
              <a:t>兆円は、国費でまかなわれる。それも電気代に転嫁されるので国民負担。そのコストの大部分は、無害な汚染水を貯水する作業に使われている。この無駄な作業は、国が「環境基準以下の汚染水は湾内に出してもよい」と決定すれば必要なくなる。</a:t>
            </a:r>
            <a:r>
              <a:rPr lang="en-US" altLang="ja-JP" dirty="0" smtClean="0"/>
              <a:t/>
            </a:r>
            <a:br>
              <a:rPr lang="en-US" altLang="ja-JP" dirty="0" smtClean="0"/>
            </a:br>
            <a:endParaRPr kumimoji="1" lang="ja-JP"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264696"/>
          </a:xfrm>
        </p:spPr>
        <p:txBody>
          <a:bodyPr>
            <a:normAutofit/>
          </a:bodyPr>
          <a:lstStyle/>
          <a:p>
            <a:r>
              <a:rPr lang="ja-JP" altLang="en-US" sz="3600" dirty="0" smtClean="0"/>
              <a:t>世界原子力協会事務局長は、現在の事故が抱える問題を「リスク・コミュニケーションの問題」と言い切った。「</a:t>
            </a:r>
            <a:r>
              <a:rPr lang="ja-JP" altLang="en-US" sz="3600" dirty="0" smtClean="0">
                <a:solidFill>
                  <a:srgbClr val="FF0000"/>
                </a:solidFill>
              </a:rPr>
              <a:t>国際基準で放射線量が自宅に戻れるレベルになっているのに</a:t>
            </a:r>
            <a:r>
              <a:rPr lang="en-US" altLang="ja-JP" sz="3600" dirty="0" smtClean="0">
                <a:solidFill>
                  <a:srgbClr val="FF0000"/>
                </a:solidFill>
              </a:rPr>
              <a:t>8</a:t>
            </a:r>
            <a:r>
              <a:rPr lang="ja-JP" altLang="en-US" sz="3600" dirty="0" smtClean="0">
                <a:solidFill>
                  <a:srgbClr val="FF0000"/>
                </a:solidFill>
              </a:rPr>
              <a:t>万人以上が避難を続ければ、国際基準では不十分というメッセージを世界に発することになる</a:t>
            </a:r>
            <a:r>
              <a:rPr lang="ja-JP" altLang="en-US" sz="3600" dirty="0" smtClean="0"/>
              <a:t>。</a:t>
            </a:r>
            <a:r>
              <a:rPr lang="ja-JP" altLang="en-US" sz="3600" dirty="0" smtClean="0">
                <a:solidFill>
                  <a:srgbClr val="FF0000"/>
                </a:solidFill>
              </a:rPr>
              <a:t>日本だけが独自の厳しい基準を定めるのは誤りだ。</a:t>
            </a:r>
            <a:r>
              <a:rPr lang="ja-JP" altLang="en-US" sz="3600" dirty="0" smtClean="0"/>
              <a:t>原子力はグローバルな世界であり、日本は安全基準を国際基準に合わせるべきだ」と語った。</a:t>
            </a:r>
            <a:endParaRPr kumimoji="1" lang="ja-JP" alt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75000"/>
                <a:lumOff val="25000"/>
              </a:schemeClr>
            </a:solidFill>
          </a:ln>
        </p:spPr>
        <p:txBody>
          <a:bodyPr/>
          <a:lstStyle/>
          <a:p>
            <a:r>
              <a:rPr kumimoji="1" lang="ja-JP" altLang="en-US" dirty="0" smtClean="0"/>
              <a:t>放射線量と人間の反応</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77500" lnSpcReduction="20000"/>
          </a:bodyPr>
          <a:lstStyle/>
          <a:p>
            <a:r>
              <a:rPr lang="ja-JP" altLang="ja-JP" dirty="0" smtClean="0"/>
              <a:t>自然界の放射線の線量は</a:t>
            </a:r>
            <a:r>
              <a:rPr lang="ja-JP" altLang="ja-JP" dirty="0" smtClean="0">
                <a:solidFill>
                  <a:srgbClr val="FF0000"/>
                </a:solidFill>
              </a:rPr>
              <a:t>年間一ミリシーベルト</a:t>
            </a:r>
            <a:r>
              <a:rPr lang="ja-JP" altLang="ja-JP" dirty="0" smtClean="0"/>
              <a:t>とかなり低い数値</a:t>
            </a:r>
            <a:endParaRPr lang="en-US" altLang="ja-JP" dirty="0" smtClean="0"/>
          </a:p>
          <a:p>
            <a:r>
              <a:rPr lang="ja-JP" altLang="ja-JP" dirty="0" smtClean="0"/>
              <a:t>事故が起きた際に、自然界の数値を最初から目安にすると無理</a:t>
            </a:r>
            <a:r>
              <a:rPr lang="ja-JP" altLang="en-US" dirty="0" smtClean="0"/>
              <a:t>な</a:t>
            </a:r>
            <a:r>
              <a:rPr lang="ja-JP" altLang="ja-JP" dirty="0" smtClean="0"/>
              <a:t>移住など社会的に大きな犠牲を強いる</a:t>
            </a:r>
            <a:endParaRPr lang="en-US" altLang="ja-JP" dirty="0" smtClean="0"/>
          </a:p>
          <a:p>
            <a:r>
              <a:rPr lang="ja-JP" altLang="ja-JP" dirty="0" smtClean="0"/>
              <a:t>しかし、この数値を修正するとマスコミは「基準を緩和」と報道しがち</a:t>
            </a:r>
            <a:r>
              <a:rPr lang="ja-JP" altLang="en-US" dirty="0" smtClean="0"/>
              <a:t>で</a:t>
            </a:r>
            <a:r>
              <a:rPr lang="ja-JP" altLang="ja-JP" dirty="0" smtClean="0"/>
              <a:t>混乱。通常の年で年間一の基準であったものが、事故が起きて二十になると「状況に合わせて基準を緩和」と受け止めるのは素直な感情</a:t>
            </a:r>
            <a:endParaRPr lang="en-US" altLang="ja-JP" dirty="0" smtClean="0"/>
          </a:p>
          <a:p>
            <a:r>
              <a:rPr lang="ja-JP" altLang="ja-JP" dirty="0" smtClean="0"/>
              <a:t>人間の判断とか意思決定は、余裕のあるときの反応で鍛えられて組み立てられてい</a:t>
            </a:r>
            <a:r>
              <a:rPr lang="ja-JP" altLang="en-US" dirty="0" smtClean="0"/>
              <a:t>ない</a:t>
            </a:r>
            <a:r>
              <a:rPr lang="ja-JP" altLang="ja-JP" dirty="0" smtClean="0"/>
              <a:t>。</a:t>
            </a:r>
            <a:endParaRPr lang="en-US" altLang="ja-JP" dirty="0" smtClean="0"/>
          </a:p>
          <a:p>
            <a:r>
              <a:rPr lang="ja-JP" altLang="ja-JP" dirty="0" smtClean="0"/>
              <a:t>人間の心の構造は、非常に長い狩猟生活において、その場その場の課題に対応するように作り上げられた。それで現在の人間の感情システムが出来上がっています。だから情報を集めて総合的に判断するのは難しい</a:t>
            </a:r>
          </a:p>
          <a:p>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4286</Words>
  <Application>Microsoft Office PowerPoint</Application>
  <PresentationFormat>画面に合わせる (4:3)</PresentationFormat>
  <Paragraphs>293</Paragraphs>
  <Slides>65</Slides>
  <Notes>65</Notes>
  <HiddenSlides>14</HiddenSlides>
  <MMClips>0</MMClips>
  <ScaleCrop>false</ScaleCrop>
  <HeadingPairs>
    <vt:vector size="4" baseType="variant">
      <vt:variant>
        <vt:lpstr>テーマ</vt:lpstr>
      </vt:variant>
      <vt:variant>
        <vt:i4>1</vt:i4>
      </vt:variant>
      <vt:variant>
        <vt:lpstr>スライド タイトル</vt:lpstr>
      </vt:variant>
      <vt:variant>
        <vt:i4>65</vt:i4>
      </vt:variant>
    </vt:vector>
  </HeadingPairs>
  <TitlesOfParts>
    <vt:vector size="66" baseType="lpstr">
      <vt:lpstr>Office テーマ</vt:lpstr>
      <vt:lpstr>都市デザイン論</vt:lpstr>
      <vt:lpstr>都市デザイン論第十一   　都市のエネルギー （原子力と国際化）</vt:lpstr>
      <vt:lpstr>原発基準（フィンランド、テレビ朝日）</vt:lpstr>
      <vt:lpstr>放射能</vt:lpstr>
      <vt:lpstr>ウランとプルトニウム</vt:lpstr>
      <vt:lpstr>　原発汚水処理</vt:lpstr>
      <vt:lpstr>　池田信夫 エコノMIX異論正論 （ニューズウィーク日本版2014年6月 4日配信掲載） </vt:lpstr>
      <vt:lpstr>スライド 8</vt:lpstr>
      <vt:lpstr>放射線量と人間の反応</vt:lpstr>
      <vt:lpstr>目に見えないものへの恐怖</vt:lpstr>
      <vt:lpstr>楽観論者</vt:lpstr>
      <vt:lpstr>スライド 12</vt:lpstr>
      <vt:lpstr>スライド 13</vt:lpstr>
      <vt:lpstr>スライド 14</vt:lpstr>
      <vt:lpstr>スライド 15</vt:lpstr>
      <vt:lpstr>スライド 16</vt:lpstr>
      <vt:lpstr>環境問題の大本営発表</vt:lpstr>
      <vt:lpstr>スライド 18</vt:lpstr>
      <vt:lpstr>スライド 19</vt:lpstr>
      <vt:lpstr>スライド 20</vt:lpstr>
      <vt:lpstr>スライド 21</vt:lpstr>
      <vt:lpstr>パンドラの約束 </vt:lpstr>
      <vt:lpstr>●エネルギー自給率の低い日本では、原子力発電は必要？  ●地球温暖化防止に原子力発電が効果的？地球は寒冷化  ●原子力技術開発の将来</vt:lpstr>
      <vt:lpstr>日本経済 の輸出依存度と燃料費</vt:lpstr>
      <vt:lpstr>スライド 25</vt:lpstr>
      <vt:lpstr>スライド 26</vt:lpstr>
      <vt:lpstr>スライド 27</vt:lpstr>
      <vt:lpstr>東京都知事選挙 脱原発が争点？</vt:lpstr>
      <vt:lpstr>法的権限のない首長 法的権限を持つ中央政府</vt:lpstr>
      <vt:lpstr>現実は？</vt:lpstr>
      <vt:lpstr>高レベル放射性廃棄物処分地 科学的絞り込み断念　</vt:lpstr>
      <vt:lpstr>福島事故時 在日イギリス人が落ち着いていた理由</vt:lpstr>
      <vt:lpstr>英国　独立調査委員会の伝統</vt:lpstr>
      <vt:lpstr>地震予知</vt:lpstr>
      <vt:lpstr>原発専門家集団の責任</vt:lpstr>
      <vt:lpstr>ルイスベネディクトの指摘</vt:lpstr>
      <vt:lpstr>靖国参拝問題に通じる</vt:lpstr>
      <vt:lpstr>原発のコスト論</vt:lpstr>
      <vt:lpstr>『原発危機の経済学』斉藤誠</vt:lpstr>
      <vt:lpstr>知の巨人・立花隆</vt:lpstr>
      <vt:lpstr>池田信夫（NHKディレクター）</vt:lpstr>
      <vt:lpstr>原発の立地場所</vt:lpstr>
      <vt:lpstr>原発無害化技術 新エネルギー技術</vt:lpstr>
      <vt:lpstr>再生可能エネルギー固定価格買取制度</vt:lpstr>
      <vt:lpstr>再生可能エネルギー発電設備導入状況</vt:lpstr>
      <vt:lpstr>固定価格制度（Feed in Tariff:　FIT）</vt:lpstr>
      <vt:lpstr>スライド 47</vt:lpstr>
      <vt:lpstr>スライド 48</vt:lpstr>
      <vt:lpstr>日米同盟     脱原発へ最大の障害　 吉岡斉九州大学副学長</vt:lpstr>
      <vt:lpstr>スライド 50</vt:lpstr>
      <vt:lpstr>『電力システム改革をどう進めるか』八田達夫　</vt:lpstr>
      <vt:lpstr>スライド 52</vt:lpstr>
      <vt:lpstr>スライド 53</vt:lpstr>
      <vt:lpstr>姉歯事件</vt:lpstr>
      <vt:lpstr>スライド 55</vt:lpstr>
      <vt:lpstr>　エネルギー危機と観光</vt:lpstr>
      <vt:lpstr>　原発事故とマスコミ</vt:lpstr>
      <vt:lpstr>スライド 58</vt:lpstr>
      <vt:lpstr>地震列島</vt:lpstr>
      <vt:lpstr>原子力村</vt:lpstr>
      <vt:lpstr>社会を変えるには　小熊英二</vt:lpstr>
      <vt:lpstr>田中宇 終わりゆく原子力発電</vt:lpstr>
      <vt:lpstr>オバマの核廃絶の構想</vt:lpstr>
      <vt:lpstr>再処理政策のババ抜きゲーム　</vt:lpstr>
      <vt:lpstr>スライド 65</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１４　原子力と国際化</dc:title>
  <dc:creator>teramae</dc:creator>
  <cp:lastModifiedBy>owner</cp:lastModifiedBy>
  <cp:revision>22</cp:revision>
  <dcterms:created xsi:type="dcterms:W3CDTF">2014-01-19T10:48:00Z</dcterms:created>
  <dcterms:modified xsi:type="dcterms:W3CDTF">2015-02-26T08:54:59Z</dcterms:modified>
</cp:coreProperties>
</file>